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30"/>
  </p:notesMasterIdLst>
  <p:handoutMasterIdLst>
    <p:handoutMasterId r:id="rId31"/>
  </p:handoutMasterIdLst>
  <p:sldIdLst>
    <p:sldId id="341" r:id="rId9"/>
    <p:sldId id="400" r:id="rId10"/>
    <p:sldId id="495" r:id="rId11"/>
    <p:sldId id="415" r:id="rId12"/>
    <p:sldId id="473" r:id="rId13"/>
    <p:sldId id="429" r:id="rId14"/>
    <p:sldId id="499" r:id="rId15"/>
    <p:sldId id="500" r:id="rId16"/>
    <p:sldId id="440" r:id="rId17"/>
    <p:sldId id="446" r:id="rId18"/>
    <p:sldId id="467" r:id="rId19"/>
    <p:sldId id="480" r:id="rId20"/>
    <p:sldId id="498" r:id="rId21"/>
    <p:sldId id="489" r:id="rId22"/>
    <p:sldId id="497" r:id="rId23"/>
    <p:sldId id="475" r:id="rId24"/>
    <p:sldId id="481" r:id="rId25"/>
    <p:sldId id="470" r:id="rId26"/>
    <p:sldId id="434" r:id="rId27"/>
    <p:sldId id="474" r:id="rId28"/>
    <p:sldId id="471" r:id="rId2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eorgoulakis, Steve" initials="GS" lastIdx="12" clrIdx="6">
    <p:extLst>
      <p:ext uri="{19B8F6BF-5375-455C-9EA6-DF929625EA0E}">
        <p15:presenceInfo xmlns:p15="http://schemas.microsoft.com/office/powerpoint/2012/main" userId="S::Steve.Georgoulakis@usaa.com::deb307e2-0cdd-47d4-8b1e-054ab4cef447" providerId="AD"/>
      </p:ext>
    </p:extLst>
  </p:cmAuthor>
  <p:cmAuthor id="1" name="Moynihan, Mandi" initials="MM" lastIdx="29" clrIdx="0">
    <p:extLst>
      <p:ext uri="{19B8F6BF-5375-455C-9EA6-DF929625EA0E}">
        <p15:presenceInfo xmlns:p15="http://schemas.microsoft.com/office/powerpoint/2012/main" userId="S::Mandi.Moynihan@usaa.com::98aaf5db-a83e-4606-a626-67e66c88c9a5" providerId="AD"/>
      </p:ext>
    </p:extLst>
  </p:cmAuthor>
  <p:cmAuthor id="8" name="Abigail Champeau" initials="AC" lastIdx="37" clrIdx="7">
    <p:extLst>
      <p:ext uri="{19B8F6BF-5375-455C-9EA6-DF929625EA0E}">
        <p15:presenceInfo xmlns:p15="http://schemas.microsoft.com/office/powerpoint/2012/main" userId="S::Abigail.Champeau@tp-solutions.com::eddcd8ed-826b-46a5-8db7-d3ebb0864cde" providerId="AD"/>
      </p:ext>
    </p:extLst>
  </p:cmAuthor>
  <p:cmAuthor id="2" name="Karen Larochelle" initials="KL" lastIdx="12" clrIdx="1">
    <p:extLst>
      <p:ext uri="{19B8F6BF-5375-455C-9EA6-DF929625EA0E}">
        <p15:presenceInfo xmlns:p15="http://schemas.microsoft.com/office/powerpoint/2012/main" userId="Karen Larochelle" providerId="None"/>
      </p:ext>
    </p:extLst>
  </p:cmAuthor>
  <p:cmAuthor id="9" name="Mroszczyk, Robyn A Ms CIV HQDA DCS G-9" initials="MRAMCHDG" lastIdx="38" clrIdx="8">
    <p:extLst>
      <p:ext uri="{19B8F6BF-5375-455C-9EA6-DF929625EA0E}">
        <p15:presenceInfo xmlns:p15="http://schemas.microsoft.com/office/powerpoint/2012/main" userId="S-1-5-21-412667653-668731278-4213794525-1291401" providerId="AD"/>
      </p:ext>
    </p:extLst>
  </p:cmAuthor>
  <p:cmAuthor id="3" name="Casey-Macias, Catherine (CNE)" initials="CC(" lastIdx="3" clrIdx="2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  <p:cmAuthor id="10" name="Bailey Schmidt" initials="BS" lastIdx="2" clrIdx="9">
    <p:extLst>
      <p:ext uri="{19B8F6BF-5375-455C-9EA6-DF929625EA0E}">
        <p15:presenceInfo xmlns:p15="http://schemas.microsoft.com/office/powerpoint/2012/main" userId="S::bailey.schmidt@tp-solutions.com::a85b9557-7c3c-427d-95dd-cf3072453901" providerId="AD"/>
      </p:ext>
    </p:extLst>
  </p:cmAuthor>
  <p:cmAuthor id="4" name="Alyssa Christian" initials="AC" lastIdx="11" clrIdx="3">
    <p:extLst>
      <p:ext uri="{19B8F6BF-5375-455C-9EA6-DF929625EA0E}">
        <p15:presenceInfo xmlns:p15="http://schemas.microsoft.com/office/powerpoint/2012/main" userId="Alyssa Christian" providerId="None"/>
      </p:ext>
    </p:extLst>
  </p:cmAuthor>
  <p:cmAuthor id="5" name="Marc Miller" initials="MM" lastIdx="8" clrIdx="4">
    <p:extLst>
      <p:ext uri="{19B8F6BF-5375-455C-9EA6-DF929625EA0E}">
        <p15:presenceInfo xmlns:p15="http://schemas.microsoft.com/office/powerpoint/2012/main" userId="S::Marc.Miller@tp-solutions.com::d93a7ca0-21eb-4029-bd14-afbef8dc6953" providerId="AD"/>
      </p:ext>
    </p:extLst>
  </p:cmAuthor>
  <p:cmAuthor id="6" name="Jeff Jurgemeyer" initials="JJ" lastIdx="13" clrIdx="5">
    <p:extLst>
      <p:ext uri="{19B8F6BF-5375-455C-9EA6-DF929625EA0E}">
        <p15:presenceInfo xmlns:p15="http://schemas.microsoft.com/office/powerpoint/2012/main" userId="Jeff Jurgemey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111"/>
    <a:srgbClr val="0E2E00"/>
    <a:srgbClr val="434343"/>
    <a:srgbClr val="23362A"/>
    <a:srgbClr val="5B6349"/>
    <a:srgbClr val="ECE1CA"/>
    <a:srgbClr val="EDE7DC"/>
    <a:srgbClr val="56713B"/>
    <a:srgbClr val="678757"/>
    <a:srgbClr val="93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0C070C-49E4-4711-BFD3-CFFCEC943B55}" v="1" dt="2021-05-10T19:23:55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>
                <a:latin typeface="Helvetica" panose="020B0604020202020204" pitchFamily="34" charset="0"/>
              </a:rPr>
              <a:t>11/7/2023</a:t>
            </a:fld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>
                <a:latin typeface="Helvetica" panose="020B0604020202020204" pitchFamily="34" charset="0"/>
              </a:rPr>
              <a:t>‹#›</a:t>
            </a:fld>
            <a:endParaRPr lang="en-US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9CB2C76C-582D-524B-BFE1-27F98059DCFA}" type="datetimeFigureOut">
              <a:rPr lang="en-US" smtClean="0"/>
              <a:pPr/>
              <a:t>11/7/2023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A0D7A9D3-4FD5-7346-98F4-B0A01A7CFF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https://www.youtube.com/watch?v=0ejviqr3Qdo&amp;t=29s&amp;ab_channel=DoDFINRED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90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51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https://pixabay.com/photos/calculator-calculation-insurance-1044172/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75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DVIDS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10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https://pixabay.com/photos/dollars-banknotes-money-cash-bills-426023/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02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54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DVIDS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2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Image Source: https://media.defense.gov/2017/Feb/01/2001693473/825/780/0/170130-D-BN624-001.JPG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1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>
                <a:solidFill>
                  <a:srgbClr val="23362A"/>
                </a:solidFill>
              </a:rPr>
              <a:t>Image Source: https://www.army.mil/article/219838/soldiers_civilians_benefit_from_us_army_financial_management_commands_e_commerce_training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3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88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789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32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61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5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09AC51E-0416-8A1D-ADEE-C53B6C73CF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4399" y="5814753"/>
            <a:ext cx="2222554" cy="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FB5F7-89B9-2B4E-BAE0-2542205F2C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8CE8BF-A051-0B46-BD76-4F31FE40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58832D-561D-6C4C-A2BE-F0771C75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522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image" Target="../media/image20.tif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19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  <a:latin typeface="Helvetica" panose="020B0604020202020204" pitchFamily="34" charset="0"/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7">
            <a:extLst>
              <a:ext uri="{FF2B5EF4-FFF2-40B4-BE49-F238E27FC236}">
                <a16:creationId xmlns:a16="http://schemas.microsoft.com/office/drawing/2014/main" id="{ACA3E35D-DB08-7A4B-87AE-0BF0D11A941E}"/>
              </a:ext>
            </a:extLst>
          </p:cNvPr>
          <p:cNvSpPr txBox="1">
            <a:spLocks/>
          </p:cNvSpPr>
          <p:nvPr userDrawn="1"/>
        </p:nvSpPr>
        <p:spPr>
          <a:xfrm>
            <a:off x="7842000" y="29186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Pre-Deployment</a:t>
            </a:r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Helvetica" panose="020B0604020202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  <a:latin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 dirty="0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Helvetica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>
                <a:latin typeface="Helvetica" panose="020B0604020202020204" pitchFamily="34" charset="0"/>
              </a:rPr>
              <a:pPr/>
              <a:t>‹#›</a:t>
            </a:fld>
            <a:r>
              <a:rPr lang="es-MX" dirty="0"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  <p:sldLayoutId id="2147483802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  <a:latin typeface="Helvetica" panose="020B0604020202020204" pitchFamily="34" charset="0"/>
              </a:rPr>
              <a:pPr/>
              <a:t>‹#›</a:t>
            </a:fld>
            <a:r>
              <a:rPr lang="es-MX" dirty="0"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  <a:latin typeface="Helvetica" panose="020B0604020202020204" pitchFamily="34" charset="0"/>
              </a:rPr>
              <a:pPr/>
              <a:t>‹#›</a:t>
            </a:fld>
            <a:r>
              <a:rPr lang="es-MX" dirty="0">
                <a:latin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10" Type="http://schemas.openxmlformats.org/officeDocument/2006/relationships/image" Target="../media/image131.svg"/><Relationship Id="rId4" Type="http://schemas.openxmlformats.org/officeDocument/2006/relationships/image" Target="../media/image125.svg"/><Relationship Id="rId9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9.svg"/><Relationship Id="rId4" Type="http://schemas.openxmlformats.org/officeDocument/2006/relationships/image" Target="../media/image1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svg"/><Relationship Id="rId3" Type="http://schemas.openxmlformats.org/officeDocument/2006/relationships/image" Target="../media/image140.jpeg"/><Relationship Id="rId7" Type="http://schemas.openxmlformats.org/officeDocument/2006/relationships/image" Target="../media/image144.svg"/><Relationship Id="rId12" Type="http://schemas.openxmlformats.org/officeDocument/2006/relationships/image" Target="../media/image149.png"/><Relationship Id="rId17" Type="http://schemas.openxmlformats.org/officeDocument/2006/relationships/image" Target="../media/image154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43.png"/><Relationship Id="rId11" Type="http://schemas.openxmlformats.org/officeDocument/2006/relationships/image" Target="../media/image148.svg"/><Relationship Id="rId5" Type="http://schemas.openxmlformats.org/officeDocument/2006/relationships/image" Target="../media/image142.svg"/><Relationship Id="rId15" Type="http://schemas.openxmlformats.org/officeDocument/2006/relationships/image" Target="../media/image152.sv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svg"/><Relationship Id="rId14" Type="http://schemas.openxmlformats.org/officeDocument/2006/relationships/image" Target="../media/image1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5.jpeg"/><Relationship Id="rId7" Type="http://schemas.openxmlformats.org/officeDocument/2006/relationships/image" Target="../media/image10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3.png"/><Relationship Id="rId5" Type="http://schemas.openxmlformats.org/officeDocument/2006/relationships/image" Target="../media/image102.svg"/><Relationship Id="rId4" Type="http://schemas.openxmlformats.org/officeDocument/2006/relationships/image" Target="../media/image101.png"/><Relationship Id="rId9" Type="http://schemas.openxmlformats.org/officeDocument/2006/relationships/image" Target="../media/image15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jpeg"/><Relationship Id="rId7" Type="http://schemas.openxmlformats.org/officeDocument/2006/relationships/image" Target="../media/image16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1.png"/><Relationship Id="rId5" Type="http://schemas.openxmlformats.org/officeDocument/2006/relationships/image" Target="../media/image160.svg"/><Relationship Id="rId4" Type="http://schemas.openxmlformats.org/officeDocument/2006/relationships/image" Target="../media/image159.png"/><Relationship Id="rId9" Type="http://schemas.openxmlformats.org/officeDocument/2006/relationships/image" Target="../media/image16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6FEEA.F7D96430" TargetMode="External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7.png"/><Relationship Id="rId5" Type="http://schemas.openxmlformats.org/officeDocument/2006/relationships/image" Target="cid:image003.png@01D6FEEA.F7D96430" TargetMode="External"/><Relationship Id="rId4" Type="http://schemas.openxmlformats.org/officeDocument/2006/relationships/image" Target="../media/image1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0.svg"/><Relationship Id="rId11" Type="http://schemas.openxmlformats.org/officeDocument/2006/relationships/image" Target="../media/image105.jpeg"/><Relationship Id="rId5" Type="http://schemas.openxmlformats.org/officeDocument/2006/relationships/image" Target="../media/image99.png"/><Relationship Id="rId10" Type="http://schemas.openxmlformats.org/officeDocument/2006/relationships/image" Target="../media/image104.svg"/><Relationship Id="rId4" Type="http://schemas.openxmlformats.org/officeDocument/2006/relationships/image" Target="../media/image98.svg"/><Relationship Id="rId9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12.png"/><Relationship Id="rId4" Type="http://schemas.openxmlformats.org/officeDocument/2006/relationships/image" Target="../media/image108.svg"/><Relationship Id="rId9" Type="http://schemas.openxmlformats.org/officeDocument/2006/relationships/image" Target="../media/image1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5.svg"/><Relationship Id="rId5" Type="http://schemas.openxmlformats.org/officeDocument/2006/relationships/image" Target="../media/image101.png"/><Relationship Id="rId10" Type="http://schemas.openxmlformats.org/officeDocument/2006/relationships/image" Target="../media/image119.svg"/><Relationship Id="rId4" Type="http://schemas.openxmlformats.org/officeDocument/2006/relationships/image" Target="../media/image114.svg"/><Relationship Id="rId9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8DE659-CD37-4C6F-BEA5-BA68CF1D6A04}"/>
              </a:ext>
            </a:extLst>
          </p:cNvPr>
          <p:cNvSpPr txBox="1"/>
          <p:nvPr/>
        </p:nvSpPr>
        <p:spPr>
          <a:xfrm>
            <a:off x="7559040" y="2941320"/>
            <a:ext cx="4632960" cy="1323439"/>
          </a:xfrm>
          <a:prstGeom prst="rect">
            <a:avLst/>
          </a:prstGeom>
          <a:solidFill>
            <a:srgbClr val="EDE7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Continuation Pay Under BRS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C3415A-D150-3841-AA19-B3BE5C83099D}"/>
              </a:ext>
            </a:extLst>
          </p:cNvPr>
          <p:cNvSpPr txBox="1"/>
          <p:nvPr/>
        </p:nvSpPr>
        <p:spPr>
          <a:xfrm>
            <a:off x="3559945" y="6581001"/>
            <a:ext cx="290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93111"/>
                </a:solidFill>
              </a:rPr>
              <a:t>Version 2.0 October 2023</a:t>
            </a:r>
          </a:p>
        </p:txBody>
      </p:sp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9698182" y="6490398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0D4A3-1B9A-ED42-A835-CBE0BD46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528" y="1240234"/>
            <a:ext cx="668656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Requesting Continuation Pay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62B42-3F65-8F49-AB3C-ABF81B099D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7" y="2493361"/>
            <a:ext cx="7838872" cy="2372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Complete the Request for Continuation Pay 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E69AF-BCCB-4AA4-A5C0-5DC043BC94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611" y="2944150"/>
            <a:ext cx="7500395" cy="3842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3F7CF8-E860-4858-A5EE-686F93D713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02" b="4241"/>
          <a:stretch/>
        </p:blipFill>
        <p:spPr>
          <a:xfrm>
            <a:off x="10249169" y="1268006"/>
            <a:ext cx="1102837" cy="10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71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r>
              <a:rPr lang="es-MX" dirty="0">
                <a:latin typeface="Helvetica" panose="020B0604020202020204" pitchFamily="34" charset="0"/>
                <a:cs typeface="Helvetica" panose="020B0604020202020204" pitchFamily="34" charset="0"/>
              </a:rPr>
              <a:t>11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C2FAD-13D0-B442-BD8F-875EA2ACB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147" y="675521"/>
            <a:ext cx="6418634" cy="1325563"/>
          </a:xfrm>
        </p:spPr>
        <p:txBody>
          <a:bodyPr>
            <a:normAutofit/>
          </a:bodyPr>
          <a:lstStyle/>
          <a:p>
            <a:r>
              <a:rPr lang="en-US" sz="3200" dirty="0"/>
              <a:t>Financial Implications</a:t>
            </a:r>
          </a:p>
        </p:txBody>
      </p:sp>
      <p:pic>
        <p:nvPicPr>
          <p:cNvPr id="6" name="Graphic 5" descr="Tax with solid fill">
            <a:extLst>
              <a:ext uri="{FF2B5EF4-FFF2-40B4-BE49-F238E27FC236}">
                <a16:creationId xmlns:a16="http://schemas.microsoft.com/office/drawing/2014/main" id="{7575C0E1-8758-4D3A-B5FA-6E004D563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0472" y="2089780"/>
            <a:ext cx="1100372" cy="1100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DEF1F0-A404-420F-B281-F6D23722EBEA}"/>
              </a:ext>
            </a:extLst>
          </p:cNvPr>
          <p:cNvSpPr txBox="1"/>
          <p:nvPr/>
        </p:nvSpPr>
        <p:spPr>
          <a:xfrm>
            <a:off x="3071464" y="3390207"/>
            <a:ext cx="33183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ECE1CA"/>
                </a:solidFill>
                <a:latin typeface="Helvetica" pitchFamily="2" charset="0"/>
              </a:rPr>
              <a:t>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ax </a:t>
            </a:r>
            <a:r>
              <a:rPr lang="en-US" sz="2600" b="1" dirty="0">
                <a:solidFill>
                  <a:srgbClr val="ECE1CA"/>
                </a:solidFill>
                <a:latin typeface="Helvetica" pitchFamily="2" charset="0"/>
              </a:rPr>
              <a:t>C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onsiderations</a:t>
            </a:r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BAEB10-D55E-442C-8214-B9F2BE046626}"/>
              </a:ext>
            </a:extLst>
          </p:cNvPr>
          <p:cNvSpPr txBox="1"/>
          <p:nvPr/>
        </p:nvSpPr>
        <p:spPr>
          <a:xfrm>
            <a:off x="2084832" y="5517994"/>
            <a:ext cx="50055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ECE1CA"/>
                </a:solidFill>
                <a:latin typeface="Helvetica" pitchFamily="2" charset="0"/>
              </a:rPr>
              <a:t>Considerations for Investing Continuation Pay into the TSP</a:t>
            </a:r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7BE23-3188-4288-8BE2-868592633C91}"/>
              </a:ext>
            </a:extLst>
          </p:cNvPr>
          <p:cNvSpPr txBox="1"/>
          <p:nvPr/>
        </p:nvSpPr>
        <p:spPr>
          <a:xfrm>
            <a:off x="7461342" y="3190152"/>
            <a:ext cx="44736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ECE1CA"/>
                </a:solidFill>
                <a:latin typeface="Helvetica" pitchFamily="2" charset="0"/>
              </a:rPr>
              <a:t>What Can Be Done with Continuation Pay</a:t>
            </a:r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42DD4-460E-4128-867E-762AB9BC7E62}"/>
              </a:ext>
            </a:extLst>
          </p:cNvPr>
          <p:cNvSpPr txBox="1"/>
          <p:nvPr/>
        </p:nvSpPr>
        <p:spPr>
          <a:xfrm>
            <a:off x="8048950" y="5517994"/>
            <a:ext cx="33183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ECE1CA"/>
                </a:solidFill>
                <a:latin typeface="Helvetica" pitchFamily="2" charset="0"/>
              </a:rPr>
              <a:t>Failure to Meet Service Obligations</a:t>
            </a:r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14" name="Graphic 13" descr="Wallet with solid fill">
            <a:extLst>
              <a:ext uri="{FF2B5EF4-FFF2-40B4-BE49-F238E27FC236}">
                <a16:creationId xmlns:a16="http://schemas.microsoft.com/office/drawing/2014/main" id="{4FAAC2A4-62F7-4E31-8DE6-EC0818CE6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7995" y="2089780"/>
            <a:ext cx="1100372" cy="1100372"/>
          </a:xfrm>
          <a:prstGeom prst="rect">
            <a:avLst/>
          </a:prstGeom>
        </p:spPr>
      </p:pic>
      <p:pic>
        <p:nvPicPr>
          <p:cNvPr id="16" name="Graphic 15" descr="Bar chart with solid fill">
            <a:extLst>
              <a:ext uri="{FF2B5EF4-FFF2-40B4-BE49-F238E27FC236}">
                <a16:creationId xmlns:a16="http://schemas.microsoft.com/office/drawing/2014/main" id="{45F4673C-D94B-4D5F-9501-64A206820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0160" y="4234960"/>
            <a:ext cx="1260684" cy="1260684"/>
          </a:xfrm>
          <a:prstGeom prst="rect">
            <a:avLst/>
          </a:prstGeom>
        </p:spPr>
      </p:pic>
      <p:pic>
        <p:nvPicPr>
          <p:cNvPr id="18" name="Graphic 17" descr="Clipboard All Crosses with solid fill">
            <a:extLst>
              <a:ext uri="{FF2B5EF4-FFF2-40B4-BE49-F238E27FC236}">
                <a16:creationId xmlns:a16="http://schemas.microsoft.com/office/drawing/2014/main" id="{D62C28E1-43E2-4BE4-872F-897402824B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7921" y="4325079"/>
            <a:ext cx="1080446" cy="108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31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B084AB-9AAF-4DCF-997B-8F0E0F6B6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86468"/>
            <a:ext cx="6194856" cy="6990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E88971-0289-4749-A449-FFACBD93579C}"/>
              </a:ext>
            </a:extLst>
          </p:cNvPr>
          <p:cNvSpPr/>
          <p:nvPr/>
        </p:nvSpPr>
        <p:spPr>
          <a:xfrm rot="10800000">
            <a:off x="5384479" y="13372"/>
            <a:ext cx="4229304" cy="6858001"/>
          </a:xfrm>
          <a:prstGeom prst="rect">
            <a:avLst/>
          </a:prstGeom>
          <a:gradFill flip="none" rotWithShape="1">
            <a:gsLst>
              <a:gs pos="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BBC3DA7C-B4AE-46C7-B61C-F9245E9BE425}"/>
              </a:ext>
            </a:extLst>
          </p:cNvPr>
          <p:cNvSpPr txBox="1">
            <a:spLocks/>
          </p:cNvSpPr>
          <p:nvPr/>
        </p:nvSpPr>
        <p:spPr>
          <a:xfrm>
            <a:off x="2951021" y="1530409"/>
            <a:ext cx="4364180" cy="494909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/>
              <a:t>Continuation Pay is          </a:t>
            </a:r>
            <a:r>
              <a:rPr lang="en-US" sz="4400" u="sng"/>
              <a:t>EARNED</a:t>
            </a:r>
            <a:r>
              <a:rPr lang="en-US" sz="4400"/>
              <a:t> income and is taxed accordingly</a:t>
            </a:r>
            <a:br>
              <a:rPr lang="en-US" sz="5800" b="0"/>
            </a:br>
            <a:br>
              <a:rPr lang="en-US" sz="5800" b="0"/>
            </a:br>
            <a:endParaRPr lang="en-US" sz="5800" b="0"/>
          </a:p>
          <a:p>
            <a:pPr>
              <a:lnSpc>
                <a:spcPct val="120000"/>
              </a:lnSpc>
            </a:pPr>
            <a:r>
              <a:rPr lang="en-US" sz="4400"/>
              <a:t>More income may push you into a higher tax bracket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5500" b="0"/>
              <a:t>  </a:t>
            </a:r>
            <a:r>
              <a:rPr lang="en-US" sz="4000" b="0"/>
              <a:t>Consider multiple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4000" b="0"/>
              <a:t>	 installments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448800" y="6479503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fld>
            <a:endParaRPr lang="es-MX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55C27-BD35-4C74-AB72-658F38A2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204" y="-1"/>
            <a:ext cx="8519809" cy="1325563"/>
          </a:xfrm>
        </p:spPr>
        <p:txBody>
          <a:bodyPr>
            <a:normAutofit/>
          </a:bodyPr>
          <a:lstStyle/>
          <a:p>
            <a:r>
              <a:rPr lang="en-US"/>
              <a:t>  What Are the Tax Considerations? </a:t>
            </a:r>
          </a:p>
        </p:txBody>
      </p:sp>
    </p:spTree>
    <p:extLst>
      <p:ext uri="{BB962C8B-B14F-4D97-AF65-F5344CB8AC3E}">
        <p14:creationId xmlns:p14="http://schemas.microsoft.com/office/powerpoint/2010/main" val="3469175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C8AE72-3119-405D-96F8-CCE254DA5E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501231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C499AD-EBEA-44BD-9324-7E3C5F380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784" y="0"/>
            <a:ext cx="8519809" cy="1325563"/>
          </a:xfrm>
        </p:spPr>
        <p:txBody>
          <a:bodyPr/>
          <a:lstStyle/>
          <a:p>
            <a:r>
              <a:rPr lang="en-US" sz="3600"/>
              <a:t>  Tax Resources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18EC67-A9B6-473D-959D-44216D4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71171" y="1543469"/>
            <a:ext cx="5323986" cy="5839463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9200" dirty="0">
                <a:latin typeface="Helvetica" panose="020B0604020202020204" pitchFamily="34" charset="0"/>
                <a:cs typeface="Helvetica" panose="020B0604020202020204" pitchFamily="34" charset="0"/>
              </a:rPr>
              <a:t>  Consider reviewing: 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9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marR="0" lvl="1" indent="0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8000" b="0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IRS Publication 3: Armed  </a:t>
            </a:r>
          </a:p>
          <a:p>
            <a:pPr marL="457200" lvl="1" indent="0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en-US" sz="8000" b="0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Forces’ Tax Guide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sz="9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marR="0" lvl="1" indent="0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     Combat Zone Tax Exclusion</a:t>
            </a:r>
            <a:br>
              <a: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kumimoji="0" lang="en-US" sz="6800" b="0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kumimoji="0" lang="en-US" sz="6800" b="0" i="0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62326CE1-E1FE-45FB-A6E0-4F89203294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290" y="1325563"/>
            <a:ext cx="3764577" cy="517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phic 13" descr="Document with solid fill">
            <a:extLst>
              <a:ext uri="{FF2B5EF4-FFF2-40B4-BE49-F238E27FC236}">
                <a16:creationId xmlns:a16="http://schemas.microsoft.com/office/drawing/2014/main" id="{DB00AF2F-BB2F-42FA-B368-6419F93420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6445" y="3022175"/>
            <a:ext cx="694266" cy="694266"/>
          </a:xfrm>
          <a:prstGeom prst="rect">
            <a:avLst/>
          </a:prstGeom>
        </p:spPr>
      </p:pic>
      <p:pic>
        <p:nvPicPr>
          <p:cNvPr id="15" name="Graphic 14" descr="Document with solid fill">
            <a:extLst>
              <a:ext uri="{FF2B5EF4-FFF2-40B4-BE49-F238E27FC236}">
                <a16:creationId xmlns:a16="http://schemas.microsoft.com/office/drawing/2014/main" id="{3321D319-4CC8-4D31-B7AF-18789F0F88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6445" y="4620265"/>
            <a:ext cx="694266" cy="6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5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5EAEA0-4169-45DF-8807-518799DF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601" y="199031"/>
            <a:ext cx="920469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  What Are the Conditions and Limitations of   </a:t>
            </a:r>
            <a:br>
              <a:rPr lang="en-US" sz="3200" dirty="0"/>
            </a:br>
            <a:r>
              <a:rPr lang="en-US" sz="3200" dirty="0"/>
              <a:t>  Investing Continuation Pay into the TSP?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255CA82-81A9-4BF6-874F-A5DACB75E5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3302" y="1916673"/>
            <a:ext cx="4228399" cy="52131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Considered bonus pay</a:t>
            </a:r>
            <a:br>
              <a:rPr lang="en-US" sz="2600" dirty="0"/>
            </a:br>
            <a:endParaRPr lang="en-US" sz="2500" dirty="0"/>
          </a:p>
          <a:p>
            <a:pPr>
              <a:lnSpc>
                <a:spcPct val="100000"/>
              </a:lnSpc>
            </a:pPr>
            <a:r>
              <a:rPr lang="en-US" sz="2600" dirty="0"/>
              <a:t>Invest into TSP through </a:t>
            </a:r>
            <a:r>
              <a:rPr lang="en-US" sz="2600" i="1" dirty="0"/>
              <a:t>myPay.dfas.mil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b="0" dirty="0"/>
              <a:t> No matching funds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b="0" dirty="0"/>
              <a:t> Elect bonus pay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b="0" dirty="0"/>
              <a:t> Elect Traditional TSP,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200" b="0" dirty="0"/>
              <a:t>    Roth TSP, or a 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200" b="0" dirty="0"/>
              <a:t>    combination of both</a:t>
            </a:r>
            <a:endParaRPr lang="en-US" sz="2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2F3FC-2319-412C-9802-D49AAD926BE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 descr="Graphical user interface, application, email, website&#10;&#10;Description automatically generated">
            <a:extLst>
              <a:ext uri="{FF2B5EF4-FFF2-40B4-BE49-F238E27FC236}">
                <a16:creationId xmlns:a16="http://schemas.microsoft.com/office/drawing/2014/main" id="{509057D7-44DB-4A09-924E-6DAD7436E7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37" y="1789674"/>
            <a:ext cx="5200299" cy="4490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D028A72-BFD4-4BFA-ADE7-BA99395DB911}"/>
              </a:ext>
            </a:extLst>
          </p:cNvPr>
          <p:cNvSpPr/>
          <p:nvPr/>
        </p:nvSpPr>
        <p:spPr>
          <a:xfrm>
            <a:off x="6954037" y="2232525"/>
            <a:ext cx="1290320" cy="193040"/>
          </a:xfrm>
          <a:prstGeom prst="rightArrow">
            <a:avLst/>
          </a:prstGeom>
          <a:solidFill>
            <a:srgbClr val="93C5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81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FB7B4950-1CB1-4B11-892F-D1B21FD1BE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2710" y="0"/>
            <a:ext cx="410732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AE5A5-C78E-4200-897C-2E3D5D9104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9446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rgbClr val="19311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fld>
            <a:endParaRPr lang="es-MX" dirty="0">
              <a:solidFill>
                <a:srgbClr val="19311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8138C-5D3A-4E94-8769-1C105BC0EA81}"/>
              </a:ext>
            </a:extLst>
          </p:cNvPr>
          <p:cNvSpPr/>
          <p:nvPr/>
        </p:nvSpPr>
        <p:spPr>
          <a:xfrm rot="10800000">
            <a:off x="7322914" y="-1587"/>
            <a:ext cx="4107319" cy="6924767"/>
          </a:xfrm>
          <a:prstGeom prst="rect">
            <a:avLst/>
          </a:prstGeom>
          <a:gradFill flip="none" rotWithShape="1">
            <a:gsLst>
              <a:gs pos="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E361F2-F05B-4092-86F2-8FFAC2C2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723" y="381854"/>
            <a:ext cx="8364382" cy="1325563"/>
          </a:xfrm>
        </p:spPr>
        <p:txBody>
          <a:bodyPr>
            <a:noAutofit/>
          </a:bodyPr>
          <a:lstStyle/>
          <a:p>
            <a:r>
              <a:rPr lang="en-US" sz="3200"/>
              <a:t>  What Are the Conditions </a:t>
            </a:r>
            <a:br>
              <a:rPr lang="en-US" sz="3200"/>
            </a:br>
            <a:r>
              <a:rPr lang="en-US" sz="3200"/>
              <a:t>  and Limitations of Investing </a:t>
            </a:r>
            <a:br>
              <a:rPr lang="en-US" sz="3200"/>
            </a:br>
            <a:r>
              <a:rPr lang="en-US" sz="3200"/>
              <a:t>  Continuation Pay into the TSP?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095B1-4A1D-4D17-90D8-B682FBADD2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54775" y="2311209"/>
            <a:ext cx="5060082" cy="262213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600"/>
              <a:t>IRS Annual limits apply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 sz="2400" b="0"/>
              <a:t> Max out early         lose future  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400" b="0"/>
              <a:t>    Service Matching Contributions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   until Jan.1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st </a:t>
            </a:r>
            <a:r>
              <a:rPr lang="en-US" sz="2400" b="0"/>
              <a:t>of the following   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400" b="0"/>
              <a:t>    calendar year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b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endParaRPr lang="en-US"/>
          </a:p>
          <a:p>
            <a:pPr marL="457200" lvl="1" indent="0">
              <a:lnSpc>
                <a:spcPct val="110000"/>
              </a:lnSpc>
              <a:buNone/>
            </a:pPr>
            <a:endParaRPr lang="en-US" sz="2400" b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15C88-9D27-49F6-864A-116DED8064C1}"/>
              </a:ext>
            </a:extLst>
          </p:cNvPr>
          <p:cNvSpPr txBox="1"/>
          <p:nvPr/>
        </p:nvSpPr>
        <p:spPr>
          <a:xfrm>
            <a:off x="2754775" y="5216370"/>
            <a:ext cx="6481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Combat Zone Tax Exclusion (CTZE)</a:t>
            </a:r>
            <a:endParaRPr lang="en-US" sz="2400" b="1" dirty="0">
              <a:solidFill>
                <a:srgbClr val="0E2E00"/>
              </a:solidFill>
              <a:latin typeface="Helvetica" panose="020B0604020202020204" pitchFamily="34" charset="0"/>
            </a:endParaRPr>
          </a:p>
          <a:p>
            <a:endParaRPr lang="en-US" sz="2400" dirty="0">
              <a:latin typeface="Helvetica" panose="020B0604020202020204" pitchFamily="34" charset="0"/>
            </a:endParaRPr>
          </a:p>
        </p:txBody>
      </p:sp>
      <p:pic>
        <p:nvPicPr>
          <p:cNvPr id="6" name="Graphic 5" descr="Arrow Right with solid fill">
            <a:extLst>
              <a:ext uri="{FF2B5EF4-FFF2-40B4-BE49-F238E27FC236}">
                <a16:creationId xmlns:a16="http://schemas.microsoft.com/office/drawing/2014/main" id="{CE89DE70-3AED-4DF0-8C92-2211AAAC49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4840" y="287428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66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mputer, desk&#10;&#10;Description automatically generated">
            <a:extLst>
              <a:ext uri="{FF2B5EF4-FFF2-40B4-BE49-F238E27FC236}">
                <a16:creationId xmlns:a16="http://schemas.microsoft.com/office/drawing/2014/main" id="{33F088A6-B6E1-4AEA-879A-FFCA7D0EA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2843" y="-51232"/>
            <a:ext cx="5132278" cy="700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Graphic 6" descr="Arrow Down with solid fill">
            <a:extLst>
              <a:ext uri="{FF2B5EF4-FFF2-40B4-BE49-F238E27FC236}">
                <a16:creationId xmlns:a16="http://schemas.microsoft.com/office/drawing/2014/main" id="{4234DC8D-3C50-492E-8D4F-54BC63C386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6853" y="1982935"/>
            <a:ext cx="324194" cy="324194"/>
          </a:xfrm>
          <a:prstGeom prst="rect">
            <a:avLst/>
          </a:prstGeom>
        </p:spPr>
      </p:pic>
      <p:pic>
        <p:nvPicPr>
          <p:cNvPr id="9" name="Graphic 8" descr="Piggy Bank with solid fill">
            <a:extLst>
              <a:ext uri="{FF2B5EF4-FFF2-40B4-BE49-F238E27FC236}">
                <a16:creationId xmlns:a16="http://schemas.microsoft.com/office/drawing/2014/main" id="{2C4BABE2-329D-4601-95CE-083A525FE85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75835" y="2334839"/>
            <a:ext cx="497936" cy="497936"/>
          </a:xfrm>
          <a:prstGeom prst="rect">
            <a:avLst/>
          </a:prstGeom>
        </p:spPr>
      </p:pic>
      <p:pic>
        <p:nvPicPr>
          <p:cNvPr id="11" name="Graphic 10" descr="Lightbulb and pencil with solid fill">
            <a:extLst>
              <a:ext uri="{FF2B5EF4-FFF2-40B4-BE49-F238E27FC236}">
                <a16:creationId xmlns:a16="http://schemas.microsoft.com/office/drawing/2014/main" id="{BCD379C0-22CF-438A-9EF4-81FC93DD47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29959" y="2860485"/>
            <a:ext cx="352345" cy="352345"/>
          </a:xfrm>
          <a:prstGeom prst="rect">
            <a:avLst/>
          </a:prstGeom>
        </p:spPr>
      </p:pic>
      <p:pic>
        <p:nvPicPr>
          <p:cNvPr id="6" name="Graphic 5" descr="Books with solid fill">
            <a:extLst>
              <a:ext uri="{FF2B5EF4-FFF2-40B4-BE49-F238E27FC236}">
                <a16:creationId xmlns:a16="http://schemas.microsoft.com/office/drawing/2014/main" id="{0569D0CB-F1DE-4536-8552-32FC5F347FF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10096" y="5172929"/>
            <a:ext cx="583295" cy="583295"/>
          </a:xfrm>
          <a:prstGeom prst="rect">
            <a:avLst/>
          </a:prstGeom>
        </p:spPr>
      </p:pic>
      <p:pic>
        <p:nvPicPr>
          <p:cNvPr id="10" name="Graphic 9" descr="Lock outline">
            <a:extLst>
              <a:ext uri="{FF2B5EF4-FFF2-40B4-BE49-F238E27FC236}">
                <a16:creationId xmlns:a16="http://schemas.microsoft.com/office/drawing/2014/main" id="{3F3DD662-73B7-476A-AB86-AC263957D99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10115" y="5949850"/>
            <a:ext cx="737669" cy="737669"/>
          </a:xfrm>
          <a:prstGeom prst="rect">
            <a:avLst/>
          </a:prstGeom>
        </p:spPr>
      </p:pic>
      <p:pic>
        <p:nvPicPr>
          <p:cNvPr id="13" name="Graphic 12" descr="Receipt with solid fill">
            <a:extLst>
              <a:ext uri="{FF2B5EF4-FFF2-40B4-BE49-F238E27FC236}">
                <a16:creationId xmlns:a16="http://schemas.microsoft.com/office/drawing/2014/main" id="{23E117FE-F7C4-46C9-902B-20A5966EEC4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96882" y="3257304"/>
            <a:ext cx="409725" cy="409725"/>
          </a:xfrm>
          <a:prstGeom prst="rect">
            <a:avLst/>
          </a:prstGeom>
        </p:spPr>
      </p:pic>
      <p:pic>
        <p:nvPicPr>
          <p:cNvPr id="15" name="Graphic 14" descr="Present with solid fill">
            <a:extLst>
              <a:ext uri="{FF2B5EF4-FFF2-40B4-BE49-F238E27FC236}">
                <a16:creationId xmlns:a16="http://schemas.microsoft.com/office/drawing/2014/main" id="{E70BDCDA-B77A-4CDD-9A19-2619A4F225D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96881" y="3665774"/>
            <a:ext cx="409726" cy="40972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F8138C-5D3A-4E94-8769-1C105BC0EA81}"/>
              </a:ext>
            </a:extLst>
          </p:cNvPr>
          <p:cNvSpPr/>
          <p:nvPr/>
        </p:nvSpPr>
        <p:spPr>
          <a:xfrm rot="10800000">
            <a:off x="6440968" y="-218"/>
            <a:ext cx="5284573" cy="6924767"/>
          </a:xfrm>
          <a:prstGeom prst="rect">
            <a:avLst/>
          </a:prstGeom>
          <a:gradFill flip="none" rotWithShape="1">
            <a:gsLst>
              <a:gs pos="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CC2526-EBAB-3D41-AB8C-DD1A2A4854AB}"/>
              </a:ext>
            </a:extLst>
          </p:cNvPr>
          <p:cNvSpPr txBox="1">
            <a:spLocks/>
          </p:cNvSpPr>
          <p:nvPr/>
        </p:nvSpPr>
        <p:spPr>
          <a:xfrm>
            <a:off x="2682506" y="142260"/>
            <a:ext cx="92760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/>
              <a:t>  What Can You Do with </a:t>
            </a:r>
            <a:br>
              <a:rPr lang="en-US" sz="3200"/>
            </a:br>
            <a:r>
              <a:rPr lang="en-US" sz="3200"/>
              <a:t>  Your Continuation Pay?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78DCED87-4858-4FA4-9F7F-CE38FF32BDEC}"/>
              </a:ext>
            </a:extLst>
          </p:cNvPr>
          <p:cNvSpPr txBox="1">
            <a:spLocks/>
          </p:cNvSpPr>
          <p:nvPr/>
        </p:nvSpPr>
        <p:spPr>
          <a:xfrm>
            <a:off x="2682506" y="1500130"/>
            <a:ext cx="5337860" cy="567266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/>
              <a:t>  Take a thoughtful approach</a:t>
            </a:r>
            <a:endParaRPr lang="en-US" sz="2200" b="0"/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b="0"/>
              <a:t>         Pay down debt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b="0"/>
              <a:t>         Save for emergencies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b="0"/>
              <a:t>         Invest for the future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sz="2200" b="0"/>
              <a:t>         Make a major purchase</a:t>
            </a:r>
            <a:br>
              <a:rPr lang="en-US" sz="2200" b="0"/>
            </a:br>
            <a:r>
              <a:rPr lang="en-US" sz="2200" b="0"/>
              <a:t>         Gift it 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en-US" sz="1850" b="0"/>
          </a:p>
          <a:p>
            <a:pPr>
              <a:lnSpc>
                <a:spcPct val="100000"/>
              </a:lnSpc>
            </a:pPr>
            <a:r>
              <a:rPr lang="en-US" sz="2600"/>
              <a:t>   Beware of misleading </a:t>
            </a:r>
            <a:br>
              <a:rPr lang="en-US" sz="2600"/>
            </a:br>
            <a:r>
              <a:rPr lang="en-US" sz="2600"/>
              <a:t>   consumer practices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200" b="0"/>
              <a:t>	          </a:t>
            </a:r>
            <a:r>
              <a:rPr lang="en-US" sz="2200" b="0" i="1"/>
              <a:t>Sources of Help for </a:t>
            </a:r>
            <a:br>
              <a:rPr lang="en-US" sz="2200" b="0" i="1"/>
            </a:br>
            <a:r>
              <a:rPr lang="en-US" sz="2200" b="0" i="1"/>
              <a:t>	          Military Consumers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2200" b="0" i="1"/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200" b="0"/>
              <a:t>                Protect yourself against</a:t>
            </a:r>
            <a:br>
              <a:rPr lang="en-US" sz="2200" b="0"/>
            </a:br>
            <a:r>
              <a:rPr lang="en-US" sz="2200" b="0"/>
              <a:t>	          identity theft, scams, and fraud</a:t>
            </a:r>
          </a:p>
          <a:p>
            <a:pPr marL="457200" lvl="1" indent="0">
              <a:lnSpc>
                <a:spcPct val="100000"/>
              </a:lnSpc>
              <a:buFont typeface="Tipo de letra del sistema normal"/>
              <a:buNone/>
            </a:pPr>
            <a:endParaRPr lang="en-US" sz="2500"/>
          </a:p>
          <a:p>
            <a:pPr marL="457200" lvl="1" indent="0">
              <a:lnSpc>
                <a:spcPct val="100000"/>
              </a:lnSpc>
              <a:buFont typeface="Tipo de letra del sistema normal"/>
              <a:buNone/>
            </a:pP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3781206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8927B8-70D0-480F-A55F-FF10B3F77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2" b="-1106"/>
          <a:stretch/>
        </p:blipFill>
        <p:spPr>
          <a:xfrm>
            <a:off x="7608782" y="-47606"/>
            <a:ext cx="4703806" cy="7058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phic 6" descr="Monthly calendar with solid fill">
            <a:extLst>
              <a:ext uri="{FF2B5EF4-FFF2-40B4-BE49-F238E27FC236}">
                <a16:creationId xmlns:a16="http://schemas.microsoft.com/office/drawing/2014/main" id="{335DE253-E5D2-4994-9C67-D4B1B53D41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1664" y="5047634"/>
            <a:ext cx="828974" cy="828974"/>
          </a:xfrm>
          <a:prstGeom prst="rect">
            <a:avLst/>
          </a:prstGeom>
        </p:spPr>
      </p:pic>
      <p:pic>
        <p:nvPicPr>
          <p:cNvPr id="16" name="Graphic 15" descr="Money with solid fill">
            <a:extLst>
              <a:ext uri="{FF2B5EF4-FFF2-40B4-BE49-F238E27FC236}">
                <a16:creationId xmlns:a16="http://schemas.microsoft.com/office/drawing/2014/main" id="{54A22662-34ED-429C-83FC-592E768233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41664" y="3429000"/>
            <a:ext cx="828974" cy="828974"/>
          </a:xfrm>
          <a:prstGeom prst="rect">
            <a:avLst/>
          </a:prstGeom>
        </p:spPr>
      </p:pic>
      <p:pic>
        <p:nvPicPr>
          <p:cNvPr id="18" name="Graphic 17" descr="Shield with solid fill">
            <a:extLst>
              <a:ext uri="{FF2B5EF4-FFF2-40B4-BE49-F238E27FC236}">
                <a16:creationId xmlns:a16="http://schemas.microsoft.com/office/drawing/2014/main" id="{23C04DD2-7732-4C96-9720-3A4391785AE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07834" y="1960562"/>
            <a:ext cx="828974" cy="8289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chemeClr val="bg1"/>
                </a:solidFill>
              </a:rPr>
              <a:t>17</a:t>
            </a:fld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F8138C-5D3A-4E94-8769-1C105BC0EA81}"/>
              </a:ext>
            </a:extLst>
          </p:cNvPr>
          <p:cNvSpPr/>
          <p:nvPr/>
        </p:nvSpPr>
        <p:spPr>
          <a:xfrm rot="10800000">
            <a:off x="6991911" y="-25400"/>
            <a:ext cx="3073760" cy="6924767"/>
          </a:xfrm>
          <a:prstGeom prst="rect">
            <a:avLst/>
          </a:prstGeom>
          <a:gradFill flip="none" rotWithShape="1">
            <a:gsLst>
              <a:gs pos="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362CF-C2FD-4DA3-885F-0B35BEE8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321" y="240169"/>
            <a:ext cx="9297049" cy="1325563"/>
          </a:xfrm>
        </p:spPr>
        <p:txBody>
          <a:bodyPr>
            <a:normAutofit/>
          </a:bodyPr>
          <a:lstStyle/>
          <a:p>
            <a:r>
              <a:rPr lang="en-US" sz="3200"/>
              <a:t>  What if You Don’t Meet </a:t>
            </a:r>
            <a:br>
              <a:rPr lang="en-US" sz="3200"/>
            </a:br>
            <a:r>
              <a:rPr lang="en-US" sz="3200"/>
              <a:t>  Your Service Obligations?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A3A414-8B0D-457E-90BC-2FBEDE29A120}"/>
              </a:ext>
            </a:extLst>
          </p:cNvPr>
          <p:cNvSpPr txBox="1">
            <a:spLocks/>
          </p:cNvSpPr>
          <p:nvPr/>
        </p:nvSpPr>
        <p:spPr>
          <a:xfrm>
            <a:off x="4054183" y="1960562"/>
            <a:ext cx="3733457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/>
              <a:t>Must be in a pay status for the entire service obligation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US" sz="2600"/>
            </a:br>
            <a:endParaRPr lang="en-US" sz="26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/>
              <a:t>Must repay all or part of Continuation Pay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600"/>
          </a:p>
          <a:p>
            <a:pPr marL="0" indent="0">
              <a:lnSpc>
                <a:spcPct val="100000"/>
              </a:lnSpc>
              <a:buNone/>
            </a:pPr>
            <a:r>
              <a:rPr lang="en-US" sz="2600"/>
              <a:t>Installment options can help alleviate the financial burden</a:t>
            </a:r>
            <a:endParaRPr lang="en-US" sz="2500"/>
          </a:p>
          <a:p>
            <a:pPr>
              <a:lnSpc>
                <a:spcPct val="100000"/>
              </a:lnSpc>
            </a:pP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71138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8322213-FBE2-2042-8246-8558284AD0F8}"/>
              </a:ext>
            </a:extLst>
          </p:cNvPr>
          <p:cNvSpPr txBox="1">
            <a:spLocks/>
          </p:cNvSpPr>
          <p:nvPr/>
        </p:nvSpPr>
        <p:spPr>
          <a:xfrm>
            <a:off x="9328835" y="6371789"/>
            <a:ext cx="2493818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A65FBD-AD12-4242-891A-2FE2F0C47305}" type="slidenum">
              <a:rPr lang="es-MX" sz="1200" smtClean="0">
                <a:solidFill>
                  <a:srgbClr val="23362A"/>
                </a:solidFill>
                <a:latin typeface="Helvetica" pitchFamily="2" charset="0"/>
              </a:rPr>
              <a:pPr algn="r"/>
              <a:t>18</a:t>
            </a:fld>
            <a:endParaRPr lang="es-MX" sz="1200">
              <a:solidFill>
                <a:srgbClr val="23362A"/>
              </a:solidFill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7F30CE-6631-0742-AAE1-D76637AF1C28}"/>
              </a:ext>
            </a:extLst>
          </p:cNvPr>
          <p:cNvSpPr txBox="1"/>
          <p:nvPr/>
        </p:nvSpPr>
        <p:spPr>
          <a:xfrm>
            <a:off x="3999506" y="938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BD9752-1201-C749-B515-1D1ECC85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391" y="2766217"/>
            <a:ext cx="6353783" cy="1325563"/>
          </a:xfrm>
        </p:spPr>
        <p:txBody>
          <a:bodyPr/>
          <a:lstStyle/>
          <a:p>
            <a:r>
              <a:rPr lang="en-US"/>
              <a:t>Summary and Resources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11C13010-A31E-42F7-9ED9-E1C7F48CB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06890" y="29717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72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soldiers marching with a flag&#10;&#10;Description automatically generated with medium confidence">
            <a:extLst>
              <a:ext uri="{FF2B5EF4-FFF2-40B4-BE49-F238E27FC236}">
                <a16:creationId xmlns:a16="http://schemas.microsoft.com/office/drawing/2014/main" id="{4169C37D-8757-450A-B215-B5ED379D1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817" y="-1"/>
            <a:ext cx="4024184" cy="6859587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  <a:effectLst>
            <a:softEdge rad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BF8138C-5D3A-4E94-8769-1C105BC0EA81}"/>
              </a:ext>
            </a:extLst>
          </p:cNvPr>
          <p:cNvSpPr/>
          <p:nvPr/>
        </p:nvSpPr>
        <p:spPr>
          <a:xfrm rot="10800000">
            <a:off x="7342066" y="0"/>
            <a:ext cx="4597222" cy="6924767"/>
          </a:xfrm>
          <a:prstGeom prst="rect">
            <a:avLst/>
          </a:prstGeom>
          <a:gradFill flip="none" rotWithShape="1">
            <a:gsLst>
              <a:gs pos="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8CF2D-00E6-1144-9ADB-AE4E0662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086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/>
              <a:t>Summary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7C3925D-0F7D-4185-9D91-8660FE98BDC6}"/>
              </a:ext>
            </a:extLst>
          </p:cNvPr>
          <p:cNvSpPr txBox="1">
            <a:spLocks/>
          </p:cNvSpPr>
          <p:nvPr/>
        </p:nvSpPr>
        <p:spPr>
          <a:xfrm>
            <a:off x="2916086" y="1325563"/>
            <a:ext cx="8770488" cy="4733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1" i="0" kern="1200">
                <a:solidFill>
                  <a:srgbClr val="004072"/>
                </a:solidFill>
                <a:latin typeface="Arial" pitchFamily="2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95"/>
              </a:spcBef>
              <a:buFont typeface="Arial" panose="020B0604020202020204" pitchFamily="34" charset="0"/>
              <a:buNone/>
              <a:tabLst>
                <a:tab pos="241300" algn="l"/>
              </a:tabLst>
            </a:pPr>
            <a:r>
              <a:rPr lang="en-US" sz="260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Congratulations on reaching </a:t>
            </a:r>
            <a:br>
              <a:rPr lang="en-US" sz="260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60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 important milestone!</a:t>
            </a:r>
          </a:p>
          <a:p>
            <a:pPr marL="0" indent="0">
              <a:lnSpc>
                <a:spcPct val="100000"/>
              </a:lnSpc>
              <a:spcBef>
                <a:spcPts val="795"/>
              </a:spcBef>
              <a:buFont typeface="Arial" panose="020B0604020202020204" pitchFamily="34" charset="0"/>
              <a:buNone/>
              <a:tabLst>
                <a:tab pos="241300" algn="l"/>
              </a:tabLst>
            </a:pPr>
            <a:endParaRPr lang="en-US" sz="2600" spc="-5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795"/>
              </a:spcBef>
              <a:buFont typeface="Arial" panose="020B0604020202020204" pitchFamily="34" charset="0"/>
              <a:buNone/>
              <a:tabLst>
                <a:tab pos="241300" algn="l"/>
              </a:tabLst>
            </a:pPr>
            <a:r>
              <a:rPr lang="en-US" sz="2200" b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en-US" sz="2200" b="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et’s recap what you learned as you </a:t>
            </a:r>
            <a:br>
              <a:rPr lang="en-US" sz="2200" b="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200" b="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approach eligibility for Continuation Pay:  </a:t>
            </a:r>
            <a:br>
              <a:rPr lang="en-US" sz="2200" b="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200" b="0" spc="-5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17" indent="0">
              <a:lnSpc>
                <a:spcPct val="200000"/>
              </a:lnSpc>
              <a:spcBef>
                <a:spcPts val="795"/>
              </a:spcBef>
              <a:buNone/>
              <a:tabLst>
                <a:tab pos="241300" algn="l"/>
              </a:tabLst>
            </a:pPr>
            <a:r>
              <a:rPr lang="en-US" sz="2200" b="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</a:t>
            </a:r>
            <a:r>
              <a:rPr lang="en-US" sz="200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Continuation Pay Basics</a:t>
            </a:r>
          </a:p>
          <a:p>
            <a:pPr marL="127017" indent="0">
              <a:lnSpc>
                <a:spcPct val="200000"/>
              </a:lnSpc>
              <a:spcBef>
                <a:spcPts val="815"/>
              </a:spcBef>
              <a:buNone/>
              <a:tabLst>
                <a:tab pos="241300" algn="l"/>
              </a:tabLst>
            </a:pPr>
            <a:r>
              <a:rPr lang="en-US" sz="200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Application Process</a:t>
            </a:r>
            <a:endParaRPr lang="en-US" sz="200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7017" indent="0">
              <a:lnSpc>
                <a:spcPct val="2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sz="2000" spc="-5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Financial Implications</a:t>
            </a:r>
          </a:p>
          <a:p>
            <a:pPr marL="127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448800" y="649446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</a:t>
            </a:fld>
            <a:endParaRPr lang="es-MX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Graphic 4" descr="Classroom with solid fill">
            <a:extLst>
              <a:ext uri="{FF2B5EF4-FFF2-40B4-BE49-F238E27FC236}">
                <a16:creationId xmlns:a16="http://schemas.microsoft.com/office/drawing/2014/main" id="{668A9A30-7570-4AD4-B98E-BE0CB103D2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31321" y="3880635"/>
            <a:ext cx="761919" cy="761919"/>
          </a:xfrm>
          <a:prstGeom prst="rect">
            <a:avLst/>
          </a:prstGeom>
        </p:spPr>
      </p:pic>
      <p:pic>
        <p:nvPicPr>
          <p:cNvPr id="13" name="Graphic 12" descr="Document with solid fill">
            <a:extLst>
              <a:ext uri="{FF2B5EF4-FFF2-40B4-BE49-F238E27FC236}">
                <a16:creationId xmlns:a16="http://schemas.microsoft.com/office/drawing/2014/main" id="{8D6810D5-28D3-48BF-BF12-AF040722DB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6187" y="4642554"/>
            <a:ext cx="672186" cy="672186"/>
          </a:xfrm>
          <a:prstGeom prst="rect">
            <a:avLst/>
          </a:prstGeom>
        </p:spPr>
      </p:pic>
      <p:pic>
        <p:nvPicPr>
          <p:cNvPr id="15" name="Graphic 14" descr="Money with solid fill">
            <a:extLst>
              <a:ext uri="{FF2B5EF4-FFF2-40B4-BE49-F238E27FC236}">
                <a16:creationId xmlns:a16="http://schemas.microsoft.com/office/drawing/2014/main" id="{E31A691E-3940-4DF1-BC5B-D4F41CC2CF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93467" y="5314740"/>
            <a:ext cx="699773" cy="69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1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A83B7-584A-384B-AF28-021BEBDCC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9259" y="2242906"/>
            <a:ext cx="7825902" cy="2372187"/>
          </a:xfrm>
        </p:spPr>
        <p:txBody>
          <a:bodyPr>
            <a:noAutofit/>
          </a:bodyPr>
          <a:lstStyle/>
          <a:p>
            <a:pPr marL="0" indent="0">
              <a:lnSpc>
                <a:spcPct val="210000"/>
              </a:lnSpc>
              <a:buNone/>
            </a:pPr>
            <a:r>
              <a:rPr lang="en-US" sz="2600" dirty="0"/>
              <a:t>Continuation Pay Basics</a:t>
            </a:r>
          </a:p>
          <a:p>
            <a:pPr marL="0" indent="0">
              <a:lnSpc>
                <a:spcPct val="210000"/>
              </a:lnSpc>
              <a:buNone/>
            </a:pPr>
            <a:r>
              <a:rPr lang="en-US" sz="2600" dirty="0"/>
              <a:t>Application Process</a:t>
            </a:r>
          </a:p>
          <a:p>
            <a:pPr marL="0" indent="0">
              <a:lnSpc>
                <a:spcPct val="210000"/>
              </a:lnSpc>
              <a:buNone/>
            </a:pPr>
            <a:r>
              <a:rPr lang="en-US" sz="2600" dirty="0"/>
              <a:t>Financial Implications</a:t>
            </a:r>
          </a:p>
          <a:p>
            <a:pPr marL="0" indent="0">
              <a:lnSpc>
                <a:spcPct val="210000"/>
              </a:lnSpc>
              <a:buNone/>
            </a:pPr>
            <a:r>
              <a:rPr lang="en-US" sz="2600" dirty="0"/>
              <a:t>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Graphic 10" descr="Document outline">
            <a:extLst>
              <a:ext uri="{FF2B5EF4-FFF2-40B4-BE49-F238E27FC236}">
                <a16:creationId xmlns:a16="http://schemas.microsoft.com/office/drawing/2014/main" id="{7976E2BA-A67C-4728-A305-22769AA691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5944" y="3263411"/>
            <a:ext cx="672186" cy="672186"/>
          </a:xfrm>
          <a:prstGeom prst="rect">
            <a:avLst/>
          </a:prstGeom>
        </p:spPr>
      </p:pic>
      <p:pic>
        <p:nvPicPr>
          <p:cNvPr id="19" name="Graphic 18" descr="Money outline">
            <a:extLst>
              <a:ext uri="{FF2B5EF4-FFF2-40B4-BE49-F238E27FC236}">
                <a16:creationId xmlns:a16="http://schemas.microsoft.com/office/drawing/2014/main" id="{76E78E70-65C8-4CAB-9964-0EB074524D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3769" y="4206660"/>
            <a:ext cx="756536" cy="756536"/>
          </a:xfrm>
          <a:prstGeom prst="rect">
            <a:avLst/>
          </a:prstGeom>
        </p:spPr>
      </p:pic>
      <p:pic>
        <p:nvPicPr>
          <p:cNvPr id="7" name="Graphic 6" descr="Classroom outline">
            <a:extLst>
              <a:ext uri="{FF2B5EF4-FFF2-40B4-BE49-F238E27FC236}">
                <a16:creationId xmlns:a16="http://schemas.microsoft.com/office/drawing/2014/main" id="{F999D915-A6BB-4D25-A047-6D6D6D576C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5944" y="2330322"/>
            <a:ext cx="672186" cy="672186"/>
          </a:xfrm>
          <a:prstGeom prst="rect">
            <a:avLst/>
          </a:prstGeom>
        </p:spPr>
      </p:pic>
      <p:pic>
        <p:nvPicPr>
          <p:cNvPr id="21" name="Graphic 20" descr="Cycle with people with solid fill">
            <a:extLst>
              <a:ext uri="{FF2B5EF4-FFF2-40B4-BE49-F238E27FC236}">
                <a16:creationId xmlns:a16="http://schemas.microsoft.com/office/drawing/2014/main" id="{0B769DD4-58FD-4A08-94EF-5B60C3CE70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92948" y="5102207"/>
            <a:ext cx="867596" cy="8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76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448800" y="651679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3449" y="14858"/>
            <a:ext cx="8519809" cy="1064905"/>
          </a:xfrm>
        </p:spPr>
        <p:txBody>
          <a:bodyPr>
            <a:normAutofit/>
          </a:bodyPr>
          <a:lstStyle/>
          <a:p>
            <a:r>
              <a:rPr lang="en-US" sz="3200"/>
              <a:t>Resources and Conclusion</a:t>
            </a:r>
          </a:p>
        </p:txBody>
      </p:sp>
      <p:pic>
        <p:nvPicPr>
          <p:cNvPr id="6" name="Picture 5" descr="cid:image002.png@01D6FEEA.F7D96430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2009" y="1079763"/>
            <a:ext cx="393736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3.png@01D6FEEA.F7D96430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4260" y="3956155"/>
            <a:ext cx="3990197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E5DFDCD5-5A10-18A2-3977-EB5E9AED41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449" y="1079763"/>
            <a:ext cx="4407781" cy="27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94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8B8-6414-4C4F-BF5D-E46B2338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721" y="2639012"/>
            <a:ext cx="6353783" cy="1325563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9698182" y="6492875"/>
            <a:ext cx="2493818" cy="365125"/>
          </a:xfrm>
        </p:spPr>
        <p:txBody>
          <a:bodyPr/>
          <a:lstStyle/>
          <a:p>
            <a:fld id="{FC2A2D25-6603-7440-94E1-D7F28E00B596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Graphic 4" descr="Clapping hands with solid fill">
            <a:extLst>
              <a:ext uri="{FF2B5EF4-FFF2-40B4-BE49-F238E27FC236}">
                <a16:creationId xmlns:a16="http://schemas.microsoft.com/office/drawing/2014/main" id="{61FABCB2-38D5-47C0-BBC1-347D6ECA5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7091" y="27620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17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335" y="1243045"/>
            <a:ext cx="6039450" cy="1325563"/>
          </a:xfrm>
        </p:spPr>
        <p:txBody>
          <a:bodyPr>
            <a:noAutofit/>
          </a:bodyPr>
          <a:lstStyle/>
          <a:p>
            <a:r>
              <a:rPr lang="en-US" sz="3200" dirty="0"/>
              <a:t>Continuation Pay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A83B7-584A-384B-AF28-021BEBDCC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9335" y="2394999"/>
            <a:ext cx="7806447" cy="2372187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n-US" sz="2200" dirty="0"/>
              <a:t> </a:t>
            </a:r>
            <a:r>
              <a:rPr lang="en-US" sz="2200" b="0" dirty="0"/>
              <a:t>is Continuation Pay?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en-US" sz="2200" b="0" dirty="0"/>
              <a:t>is eligible to receive it?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</a:t>
            </a:r>
            <a:r>
              <a:rPr lang="en-US" sz="2200" b="0" dirty="0"/>
              <a:t>can you receive it?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US" sz="2200" dirty="0"/>
              <a:t> </a:t>
            </a:r>
            <a:r>
              <a:rPr lang="en-US" sz="2200" b="0" dirty="0"/>
              <a:t>is it being offered?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n-US" sz="2200" dirty="0"/>
              <a:t> </a:t>
            </a:r>
            <a:r>
              <a:rPr lang="en-US" sz="2200" b="0" dirty="0"/>
              <a:t>is it calculated and disbursed?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9706615" y="6492875"/>
            <a:ext cx="2493818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F01DF120-2A0F-424E-8753-ED1602488A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0379" y="2568608"/>
            <a:ext cx="498420" cy="498420"/>
          </a:xfrm>
          <a:prstGeom prst="rect">
            <a:avLst/>
          </a:prstGeom>
        </p:spPr>
      </p:pic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312CDDA1-BFD9-481D-951A-656D3D3442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0379" y="4139288"/>
            <a:ext cx="498420" cy="498420"/>
          </a:xfrm>
          <a:prstGeom prst="rect">
            <a:avLst/>
          </a:prstGeom>
        </p:spPr>
      </p:pic>
      <p:pic>
        <p:nvPicPr>
          <p:cNvPr id="15" name="Graphic 14" descr="Chevron arrows with solid fill">
            <a:extLst>
              <a:ext uri="{FF2B5EF4-FFF2-40B4-BE49-F238E27FC236}">
                <a16:creationId xmlns:a16="http://schemas.microsoft.com/office/drawing/2014/main" id="{D3ED1AFD-ED11-4D09-B1E6-BBAB6C9358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4323" y="4949680"/>
            <a:ext cx="498420" cy="498420"/>
          </a:xfrm>
          <a:prstGeom prst="rect">
            <a:avLst/>
          </a:prstGeom>
        </p:spPr>
      </p:pic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D346FF13-3D5F-44DE-87D0-ADB74682B8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0379" y="5747546"/>
            <a:ext cx="498420" cy="498420"/>
          </a:xfrm>
          <a:prstGeom prst="rect">
            <a:avLst/>
          </a:prstGeom>
        </p:spPr>
      </p:pic>
      <p:pic>
        <p:nvPicPr>
          <p:cNvPr id="17" name="Graphic 16" descr="Chevron arrows with solid fill">
            <a:extLst>
              <a:ext uri="{FF2B5EF4-FFF2-40B4-BE49-F238E27FC236}">
                <a16:creationId xmlns:a16="http://schemas.microsoft.com/office/drawing/2014/main" id="{BEC686FF-65EF-48DF-82C6-593FB244F9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0379" y="3366474"/>
            <a:ext cx="498420" cy="4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2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Mining tools with solid fill">
            <a:extLst>
              <a:ext uri="{FF2B5EF4-FFF2-40B4-BE49-F238E27FC236}">
                <a16:creationId xmlns:a16="http://schemas.microsoft.com/office/drawing/2014/main" id="{FC260D2C-65CE-4BE9-AC40-D6B2D7D27E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8262" y="5265896"/>
            <a:ext cx="649791" cy="584428"/>
          </a:xfrm>
          <a:prstGeom prst="rect">
            <a:avLst/>
          </a:prstGeom>
        </p:spPr>
      </p:pic>
      <p:pic>
        <p:nvPicPr>
          <p:cNvPr id="9" name="Graphic 8" descr="Add with solid fill">
            <a:extLst>
              <a:ext uri="{FF2B5EF4-FFF2-40B4-BE49-F238E27FC236}">
                <a16:creationId xmlns:a16="http://schemas.microsoft.com/office/drawing/2014/main" id="{6A0097CB-339C-4749-8CC9-83FD698263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7494" y="4014965"/>
            <a:ext cx="691329" cy="694222"/>
          </a:xfrm>
          <a:prstGeom prst="rect">
            <a:avLst/>
          </a:prstGeom>
        </p:spPr>
      </p:pic>
      <p:pic>
        <p:nvPicPr>
          <p:cNvPr id="7" name="Graphic 6" descr="Monthly calendar with solid fill">
            <a:extLst>
              <a:ext uri="{FF2B5EF4-FFF2-40B4-BE49-F238E27FC236}">
                <a16:creationId xmlns:a16="http://schemas.microsoft.com/office/drawing/2014/main" id="{6AC6BA93-C68C-40E7-A66A-8B30B63118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77328" y="1482457"/>
            <a:ext cx="914400" cy="914400"/>
          </a:xfrm>
          <a:prstGeom prst="rect">
            <a:avLst/>
          </a:prstGeom>
        </p:spPr>
      </p:pic>
      <p:pic>
        <p:nvPicPr>
          <p:cNvPr id="10" name="Graphic 9" descr="Money with solid fill">
            <a:extLst>
              <a:ext uri="{FF2B5EF4-FFF2-40B4-BE49-F238E27FC236}">
                <a16:creationId xmlns:a16="http://schemas.microsoft.com/office/drawing/2014/main" id="{A0A19074-B777-4D60-8566-D2E71C9B9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77328" y="2665466"/>
            <a:ext cx="914400" cy="914400"/>
          </a:xfrm>
          <a:prstGeom prst="rect">
            <a:avLst/>
          </a:prstGeom>
        </p:spPr>
      </p:pic>
      <p:pic>
        <p:nvPicPr>
          <p:cNvPr id="18" name="Picture 1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F862FDB-5C25-4C3F-B0C7-391ECA50F0F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5054" y="-16693"/>
            <a:ext cx="3986946" cy="687469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b="1" smtClean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fld>
            <a:endParaRPr lang="es-MX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F7FF911-0AAB-4AED-B1FC-3C18F93D20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02314" y="1508522"/>
            <a:ext cx="3892154" cy="53514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Part of the Blended Retirement System (BRS) 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One-time, mid-career bonus set by the Army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In addition to other incentives and bonuses</a:t>
            </a:r>
            <a:br>
              <a:rPr lang="en-US" dirty="0"/>
            </a:b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A retention tool in exchange for additional service obligation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364865-7A81-4055-A1B1-D2858216359F}"/>
              </a:ext>
            </a:extLst>
          </p:cNvPr>
          <p:cNvSpPr/>
          <p:nvPr/>
        </p:nvSpPr>
        <p:spPr>
          <a:xfrm rot="10800000">
            <a:off x="7718936" y="-66767"/>
            <a:ext cx="2348842" cy="6924767"/>
          </a:xfrm>
          <a:prstGeom prst="rect">
            <a:avLst/>
          </a:prstGeom>
          <a:gradFill flip="none" rotWithShape="1">
            <a:gsLst>
              <a:gs pos="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E29CFC-9D89-834B-B997-6CC89B873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097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   What is Continuation Pay?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2C2FF-E0F8-4DAE-AC9F-F8CB65B134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7" r="2661" b="2344"/>
          <a:stretch/>
        </p:blipFill>
        <p:spPr>
          <a:xfrm>
            <a:off x="10126381" y="237067"/>
            <a:ext cx="183984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90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Close with solid fill">
            <a:extLst>
              <a:ext uri="{FF2B5EF4-FFF2-40B4-BE49-F238E27FC236}">
                <a16:creationId xmlns:a16="http://schemas.microsoft.com/office/drawing/2014/main" id="{CC77FFBD-E9B6-41DD-BDC7-12FABCAAD0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9697" y="5671890"/>
            <a:ext cx="834618" cy="834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398D1B-A1AB-4527-85E4-F0B0EEB7A736}"/>
              </a:ext>
            </a:extLst>
          </p:cNvPr>
          <p:cNvSpPr txBox="1"/>
          <p:nvPr/>
        </p:nvSpPr>
        <p:spPr>
          <a:xfrm>
            <a:off x="4028658" y="3016403"/>
            <a:ext cx="27819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BRS participant </a:t>
            </a:r>
          </a:p>
          <a:p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26115E-2D9F-4756-8F0E-53A71274A8E0}"/>
              </a:ext>
            </a:extLst>
          </p:cNvPr>
          <p:cNvSpPr txBox="1"/>
          <p:nvPr/>
        </p:nvSpPr>
        <p:spPr>
          <a:xfrm>
            <a:off x="4104496" y="5575696"/>
            <a:ext cx="374081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Election is irrevocable</a:t>
            </a:r>
          </a:p>
          <a:p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3" name="AutoShape 2" descr="Dollar Bill Icon High Res Stock Images | Shutterstock">
            <a:extLst>
              <a:ext uri="{FF2B5EF4-FFF2-40B4-BE49-F238E27FC236}">
                <a16:creationId xmlns:a16="http://schemas.microsoft.com/office/drawing/2014/main" id="{E8C44DD0-D6A9-45A3-883E-189A9A035D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13" name="Graphic 12" descr="Money with solid fill">
            <a:extLst>
              <a:ext uri="{FF2B5EF4-FFF2-40B4-BE49-F238E27FC236}">
                <a16:creationId xmlns:a16="http://schemas.microsoft.com/office/drawing/2014/main" id="{B542CD0A-2565-43DF-BF3F-BE18F90C1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5928" y="4261782"/>
            <a:ext cx="914400" cy="914400"/>
          </a:xfrm>
          <a:prstGeom prst="rect">
            <a:avLst/>
          </a:prstGeom>
        </p:spPr>
      </p:pic>
      <p:pic>
        <p:nvPicPr>
          <p:cNvPr id="21" name="Graphic 20" descr="Employee badge with solid fill">
            <a:extLst>
              <a:ext uri="{FF2B5EF4-FFF2-40B4-BE49-F238E27FC236}">
                <a16:creationId xmlns:a16="http://schemas.microsoft.com/office/drawing/2014/main" id="{C22E93D6-8C88-4808-84C3-95C7FDAE0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25928" y="2851675"/>
            <a:ext cx="914400" cy="914400"/>
          </a:xfrm>
          <a:prstGeom prst="rect">
            <a:avLst/>
          </a:prstGeom>
        </p:spPr>
      </p:pic>
      <p:pic>
        <p:nvPicPr>
          <p:cNvPr id="20" name="Picture 19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59916DD6-3362-4670-BAC1-51CBAB44A4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114" y="35050"/>
            <a:ext cx="5003800" cy="68229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2364865-7A81-4055-A1B1-D2858216359F}"/>
              </a:ext>
            </a:extLst>
          </p:cNvPr>
          <p:cNvSpPr/>
          <p:nvPr/>
        </p:nvSpPr>
        <p:spPr>
          <a:xfrm rot="10800000">
            <a:off x="6497056" y="-33384"/>
            <a:ext cx="4456901" cy="6924767"/>
          </a:xfrm>
          <a:prstGeom prst="rect">
            <a:avLst/>
          </a:prstGeom>
          <a:gradFill flip="none" rotWithShape="1">
            <a:gsLst>
              <a:gs pos="0">
                <a:srgbClr val="EDE7DC">
                  <a:alpha val="4000"/>
                </a:srgbClr>
              </a:gs>
              <a:gs pos="74000">
                <a:srgbClr val="EDE7DC"/>
              </a:gs>
              <a:gs pos="83000">
                <a:srgbClr val="EDE7DC"/>
              </a:gs>
              <a:gs pos="100000">
                <a:srgbClr val="EDE7DC">
                  <a:alpha val="0"/>
                  <a:lumMod val="97000"/>
                </a:srgbClr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58D945-4E41-4961-88D3-3BDF0F5EC857}"/>
              </a:ext>
            </a:extLst>
          </p:cNvPr>
          <p:cNvSpPr txBox="1"/>
          <p:nvPr/>
        </p:nvSpPr>
        <p:spPr>
          <a:xfrm>
            <a:off x="4104496" y="4300532"/>
            <a:ext cx="5029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US" sz="2000" b="1" dirty="0">
                <a:solidFill>
                  <a:srgbClr val="0E2E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ayable between completion of </a:t>
            </a:r>
          </a:p>
          <a:p>
            <a:r>
              <a:rPr lang="en-US" sz="2000" b="1" dirty="0">
                <a:solidFill>
                  <a:srgbClr val="0E2E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8 YOS but before 12 YOS; exact time, multiplier </a:t>
            </a:r>
            <a:r>
              <a:rPr lang="en-US" sz="20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additional service obligation</a:t>
            </a:r>
            <a:r>
              <a:rPr lang="en-US" sz="2000" b="1" dirty="0">
                <a:solidFill>
                  <a:srgbClr val="0E2E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set by the Army each year.</a:t>
            </a:r>
            <a:endParaRPr lang="en-US" sz="2000" b="1" dirty="0">
              <a:solidFill>
                <a:srgbClr val="0E2E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782D6-1CF8-CA45-A48E-0D3C63999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027" y="80496"/>
            <a:ext cx="9211973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Who Is Eligible and </a:t>
            </a:r>
            <a:br>
              <a:rPr lang="en-US" sz="3200" dirty="0"/>
            </a:br>
            <a:r>
              <a:rPr lang="en-US" sz="3200" dirty="0"/>
              <a:t>When Can It Be Received?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2113B-0E39-4A34-8D8C-6C27F25973AF}"/>
              </a:ext>
            </a:extLst>
          </p:cNvPr>
          <p:cNvSpPr txBox="1"/>
          <p:nvPr/>
        </p:nvSpPr>
        <p:spPr>
          <a:xfrm>
            <a:off x="4104496" y="1666256"/>
            <a:ext cx="36261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Active and Reserve Component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Soldiers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9D5404F6-9CC9-42EA-AB4F-8B29AA258FAB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marL="0" algn="r" defTabSz="914400" rtl="0" eaLnBrk="1" latinLnBrk="0" hangingPunct="1">
              <a:defRPr sz="1200" kern="1200">
                <a:solidFill>
                  <a:srgbClr val="23362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A65FBD-AD12-4242-891A-2FE2F0C47305}" type="slidenum">
              <a:rPr lang="es-MX" b="1" smtClean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5</a:t>
            </a:fld>
            <a:endParaRPr lang="es-MX" b="1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BBF470-2901-4DEB-8660-EFEED9E6CBD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928" y="15170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46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8308C4FE-2457-4588-986E-7EC8A898547B}"/>
              </a:ext>
            </a:extLst>
          </p:cNvPr>
          <p:cNvSpPr/>
          <p:nvPr/>
        </p:nvSpPr>
        <p:spPr>
          <a:xfrm>
            <a:off x="2957673" y="4180661"/>
            <a:ext cx="1507688" cy="136669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62F76F-30E0-45A5-89AA-06EACFB42286}"/>
              </a:ext>
            </a:extLst>
          </p:cNvPr>
          <p:cNvSpPr/>
          <p:nvPr/>
        </p:nvSpPr>
        <p:spPr>
          <a:xfrm>
            <a:off x="8476170" y="2621280"/>
            <a:ext cx="3386696" cy="3545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7689D1-BD63-4C64-AB46-2EF20C10500B}"/>
              </a:ext>
            </a:extLst>
          </p:cNvPr>
          <p:cNvSpPr/>
          <p:nvPr/>
        </p:nvSpPr>
        <p:spPr>
          <a:xfrm>
            <a:off x="2661920" y="1704108"/>
            <a:ext cx="9508744" cy="4796963"/>
          </a:xfrm>
          <a:prstGeom prst="rect">
            <a:avLst/>
          </a:prstGeom>
          <a:gradFill flip="none" rotWithShape="1">
            <a:gsLst>
              <a:gs pos="0">
                <a:srgbClr val="0E2E00"/>
              </a:gs>
              <a:gs pos="52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rgbClr val="233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9427464" y="650107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912A5-0F2F-2349-BA8C-059323D3C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673" y="66374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How Is It Calculated?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4A1DE5-04E7-8C46-B780-EB07AE6EAC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2930" y="2048830"/>
            <a:ext cx="5574437" cy="4213701"/>
          </a:xfr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marR="0" lvl="0" indent="0" algn="ctr" defTabSz="685766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br>
              <a:rPr lang="en-US" sz="50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50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5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685766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CURRENT MULTIPLIERS</a:t>
            </a:r>
            <a:r>
              <a:rPr kumimoji="0" lang="en-US" sz="2800" b="1" i="0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  <a:t>: </a:t>
            </a:r>
          </a:p>
          <a:p>
            <a:pPr marL="171442" marR="0" lvl="0" indent="-171442" algn="l" defTabSz="685766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6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42" marR="0" lvl="0" indent="-171442" algn="l" defTabSz="685766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42" marR="0" lvl="0" indent="-171442" algn="l" defTabSz="685766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42" marR="0" lvl="0" indent="-171442" algn="l" defTabSz="685766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685766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kumimoji="0" lang="en-US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0CBF07-19F3-7E4E-AC0E-37753C584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099381"/>
              </p:ext>
            </p:extLst>
          </p:nvPr>
        </p:nvGraphicFramePr>
        <p:xfrm>
          <a:off x="7113438" y="5463061"/>
          <a:ext cx="208280" cy="7040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6993678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buNone/>
                      </a:pPr>
                      <a:endParaRPr lang="en-US" sz="2000" b="1" i="0" u="sng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41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Wingdings" panose="05000000000000000000" pitchFamily="2" charset="2"/>
                        <a:buNone/>
                      </a:pPr>
                      <a:endParaRPr lang="en-US" sz="1800" b="0" i="0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399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ED5AE66-F45B-4EFD-A9A2-88A3F4C4540B}"/>
              </a:ext>
            </a:extLst>
          </p:cNvPr>
          <p:cNvSpPr txBox="1"/>
          <p:nvPr/>
        </p:nvSpPr>
        <p:spPr>
          <a:xfrm>
            <a:off x="8401247" y="2048831"/>
            <a:ext cx="3565673" cy="4213701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2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</a:gra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R="0" lvl="0" algn="ctr" defTabSz="685766" rtl="0" eaLnBrk="1" fontAlgn="auto" latinLnBrk="0" hangingPunct="1"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500" b="1" dirty="0">
                <a:solidFill>
                  <a:srgbClr val="2336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500" b="1" dirty="0">
                <a:solidFill>
                  <a:srgbClr val="2336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500" b="1" dirty="0">
                <a:solidFill>
                  <a:srgbClr val="2336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b="1" noProof="0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PAY-RATE MULTIPLIERS MAY BE BASED ON: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</a:b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</a:br>
            <a:b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</a:br>
            <a:endParaRPr lang="en-US" sz="1900" b="1" dirty="0">
              <a:solidFill>
                <a:srgbClr val="2336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33" indent="-285750" defTabSz="685766">
              <a:lnSpc>
                <a:spcPct val="150000"/>
              </a:lnSpc>
              <a:spcBef>
                <a:spcPts val="375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  <a:t>  Service-specific retention needs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</a:b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uLnTx/>
              <a:uFillTx/>
              <a:latin typeface="Arial Narrow" panose="020B0606020202030204" pitchFamily="34" charset="0"/>
              <a:cs typeface="Helvetica" panose="020B0604020202020204" pitchFamily="34" charset="0"/>
            </a:endParaRPr>
          </a:p>
          <a:p>
            <a:pPr marL="57125" indent="-171442" defTabSz="685766">
              <a:lnSpc>
                <a:spcPct val="150000"/>
              </a:lnSpc>
              <a:spcBef>
                <a:spcPts val="375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  <a:t>    Specialty &amp; hard-to-fill positions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</a:b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uLnTx/>
              <a:uFillTx/>
              <a:latin typeface="Arial Narrow" panose="020B0606020202030204" pitchFamily="34" charset="0"/>
              <a:cs typeface="Helvetica" panose="020B0604020202020204" pitchFamily="34" charset="0"/>
            </a:endParaRPr>
          </a:p>
          <a:p>
            <a:pPr marL="57125" indent="-171442" defTabSz="685766">
              <a:spcBef>
                <a:spcPts val="375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  <a:t>    Similar to career</a:t>
            </a:r>
            <a:r>
              <a:rPr lang="en-US" b="1" dirty="0">
                <a:solidFill>
                  <a:srgbClr val="0E2E0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  <a:t>incentives and  </a:t>
            </a:r>
          </a:p>
          <a:p>
            <a:pPr defTabSz="685766">
              <a:spcBef>
                <a:spcPts val="375"/>
              </a:spcBef>
              <a:defRPr/>
            </a:pPr>
            <a:r>
              <a:rPr lang="en-US" b="1" dirty="0">
                <a:solidFill>
                  <a:srgbClr val="0E2E0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     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Arial Narrow" panose="020B0606020202030204" pitchFamily="34" charset="0"/>
                <a:cs typeface="Helvetica" panose="020B0604020202020204" pitchFamily="34" charset="0"/>
              </a:rPr>
              <a:t>re-enlistment bonuses </a:t>
            </a:r>
            <a:br>
              <a:rPr kumimoji="0" lang="en-US" sz="5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Graphic 12" descr="Calculator with solid fill">
            <a:extLst>
              <a:ext uri="{FF2B5EF4-FFF2-40B4-BE49-F238E27FC236}">
                <a16:creationId xmlns:a16="http://schemas.microsoft.com/office/drawing/2014/main" id="{ED8E709E-3DDD-47EC-9F2C-2452F857E4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7577" y="312597"/>
            <a:ext cx="833115" cy="8331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B546CD-0DAA-4B50-AC16-BF06C9493BBC}"/>
              </a:ext>
            </a:extLst>
          </p:cNvPr>
          <p:cNvCxnSpPr>
            <a:cxnSpLocks/>
          </p:cNvCxnSpPr>
          <p:nvPr/>
        </p:nvCxnSpPr>
        <p:spPr>
          <a:xfrm>
            <a:off x="8386863" y="3048184"/>
            <a:ext cx="3565308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EF6CC46-81D2-4817-BCED-4DFB5C46B50F}"/>
              </a:ext>
            </a:extLst>
          </p:cNvPr>
          <p:cNvSpPr/>
          <p:nvPr/>
        </p:nvSpPr>
        <p:spPr>
          <a:xfrm>
            <a:off x="2826810" y="3233947"/>
            <a:ext cx="2716336" cy="279217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29D691-BD09-49AF-8684-C1CB0CEDCC00}"/>
              </a:ext>
            </a:extLst>
          </p:cNvPr>
          <p:cNvSpPr/>
          <p:nvPr/>
        </p:nvSpPr>
        <p:spPr>
          <a:xfrm>
            <a:off x="5563220" y="3237915"/>
            <a:ext cx="2716336" cy="279217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pic>
        <p:nvPicPr>
          <p:cNvPr id="21" name="Graphic 20" descr="Monthly calendar with solid fill">
            <a:extLst>
              <a:ext uri="{FF2B5EF4-FFF2-40B4-BE49-F238E27FC236}">
                <a16:creationId xmlns:a16="http://schemas.microsoft.com/office/drawing/2014/main" id="{7C8FA91E-A71B-44FC-9FB6-C8B4B33787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62457" y="4523293"/>
            <a:ext cx="547834" cy="547834"/>
          </a:xfrm>
          <a:prstGeom prst="rect">
            <a:avLst/>
          </a:prstGeom>
        </p:spPr>
      </p:pic>
      <p:pic>
        <p:nvPicPr>
          <p:cNvPr id="27" name="Graphic 26" descr="Money with solid fill">
            <a:extLst>
              <a:ext uri="{FF2B5EF4-FFF2-40B4-BE49-F238E27FC236}">
                <a16:creationId xmlns:a16="http://schemas.microsoft.com/office/drawing/2014/main" id="{CDD66ACF-026E-4677-AA6A-61EE237667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633" y="4973949"/>
            <a:ext cx="343093" cy="34309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DE072C8-09D1-4528-B654-FBCD20C8413D}"/>
              </a:ext>
            </a:extLst>
          </p:cNvPr>
          <p:cNvSpPr/>
          <p:nvPr/>
        </p:nvSpPr>
        <p:spPr>
          <a:xfrm>
            <a:off x="8401612" y="3048184"/>
            <a:ext cx="3550559" cy="31717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4348E8-895D-4F3A-BC98-522F833EC135}"/>
              </a:ext>
            </a:extLst>
          </p:cNvPr>
          <p:cNvCxnSpPr>
            <a:cxnSpLocks/>
          </p:cNvCxnSpPr>
          <p:nvPr/>
        </p:nvCxnSpPr>
        <p:spPr>
          <a:xfrm flipV="1">
            <a:off x="8386863" y="3043820"/>
            <a:ext cx="3594805" cy="4364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A3E2B24-477A-438A-BB2B-003D4FE34EA8}"/>
              </a:ext>
            </a:extLst>
          </p:cNvPr>
          <p:cNvSpPr txBox="1"/>
          <p:nvPr/>
        </p:nvSpPr>
        <p:spPr>
          <a:xfrm>
            <a:off x="8331200" y="3059810"/>
            <a:ext cx="3754047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lnSpc>
                <a:spcPct val="150000"/>
              </a:lnSpc>
              <a:spcBef>
                <a:spcPts val="375"/>
              </a:spcBef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685766">
              <a:lnSpc>
                <a:spcPct val="150000"/>
              </a:lnSpc>
              <a:spcBef>
                <a:spcPts val="375"/>
              </a:spcBef>
              <a:defRPr/>
            </a:pPr>
            <a:r>
              <a:rPr lang="en-US" sz="15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Service-specific retention needs</a:t>
            </a:r>
            <a:b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kumimoji="0" lang="en-US" sz="1500" b="1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685766">
              <a:lnSpc>
                <a:spcPct val="150000"/>
              </a:lnSpc>
              <a:spcBef>
                <a:spcPts val="375"/>
              </a:spcBef>
              <a:defRPr/>
            </a:pPr>
            <a: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      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Specialty &amp; hard-to-fill positions</a:t>
            </a:r>
            <a:b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kumimoji="0" lang="en-US" sz="1500" b="1" u="none" strike="noStrike" kern="1200" cap="none" spc="0" normalizeH="0" baseline="0" noProof="0" dirty="0">
              <a:ln>
                <a:noFill/>
              </a:ln>
              <a:solidFill>
                <a:srgbClr val="0E2E00"/>
              </a:solidFill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defTabSz="685766">
              <a:spcBef>
                <a:spcPts val="375"/>
              </a:spcBef>
              <a:defRPr/>
            </a:pPr>
            <a:r>
              <a:rPr kumimoji="0" lang="en-US" sz="1500" b="1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    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Similar to career</a:t>
            </a:r>
            <a:r>
              <a:rPr lang="en-US" sz="16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incentives and  </a:t>
            </a:r>
          </a:p>
          <a:p>
            <a:pPr defTabSz="685766">
              <a:spcBef>
                <a:spcPts val="375"/>
              </a:spcBef>
              <a:defRPr/>
            </a:pPr>
            <a:r>
              <a:rPr lang="en-US" sz="16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re-enlistment bonuses </a:t>
            </a:r>
            <a:endParaRPr 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4" name="Graphic 33" descr="Chevron arrows with solid fill">
            <a:extLst>
              <a:ext uri="{FF2B5EF4-FFF2-40B4-BE49-F238E27FC236}">
                <a16:creationId xmlns:a16="http://schemas.microsoft.com/office/drawing/2014/main" id="{4B04B1E1-3ADD-4767-85B9-57000CBDA89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63269" y="3552582"/>
            <a:ext cx="299472" cy="299472"/>
          </a:xfrm>
          <a:prstGeom prst="rect">
            <a:avLst/>
          </a:prstGeom>
        </p:spPr>
      </p:pic>
      <p:pic>
        <p:nvPicPr>
          <p:cNvPr id="35" name="Graphic 34" descr="Chevron arrows with solid fill">
            <a:extLst>
              <a:ext uri="{FF2B5EF4-FFF2-40B4-BE49-F238E27FC236}">
                <a16:creationId xmlns:a16="http://schemas.microsoft.com/office/drawing/2014/main" id="{E2AA4C58-8BB3-4609-B355-656BCA5972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63269" y="4311838"/>
            <a:ext cx="299472" cy="299472"/>
          </a:xfrm>
          <a:prstGeom prst="rect">
            <a:avLst/>
          </a:prstGeom>
        </p:spPr>
      </p:pic>
      <p:pic>
        <p:nvPicPr>
          <p:cNvPr id="38" name="Graphic 37" descr="Chevron arrows with solid fill">
            <a:extLst>
              <a:ext uri="{FF2B5EF4-FFF2-40B4-BE49-F238E27FC236}">
                <a16:creationId xmlns:a16="http://schemas.microsoft.com/office/drawing/2014/main" id="{53650B5B-DE48-4E85-8B2D-A86EFD1A9FB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63269" y="5006048"/>
            <a:ext cx="299472" cy="29947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73607C8-33D0-4A20-AD64-4A9991729F33}"/>
              </a:ext>
            </a:extLst>
          </p:cNvPr>
          <p:cNvSpPr/>
          <p:nvPr/>
        </p:nvSpPr>
        <p:spPr>
          <a:xfrm>
            <a:off x="2823919" y="3589653"/>
            <a:ext cx="270183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Active Duty</a:t>
            </a:r>
          </a:p>
          <a:p>
            <a:pPr algn="ctr"/>
            <a:r>
              <a:rPr lang="en-US" sz="1200" dirty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Including Active Guard Reserve (AGR)</a:t>
            </a:r>
            <a:endParaRPr lang="en-US" sz="1200" cap="none" spc="0" dirty="0">
              <a:ln w="0"/>
              <a:solidFill>
                <a:srgbClr val="0E2E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F87263-B552-4A6F-8B71-3AA725CE04DD}"/>
              </a:ext>
            </a:extLst>
          </p:cNvPr>
          <p:cNvSpPr/>
          <p:nvPr/>
        </p:nvSpPr>
        <p:spPr>
          <a:xfrm>
            <a:off x="5646768" y="3582082"/>
            <a:ext cx="256669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2000" b="1" cap="none" spc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National Guard </a:t>
            </a:r>
            <a:br>
              <a:rPr lang="en-US" sz="2000" b="1" cap="none" spc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b="1" cap="none" spc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 Reserve</a:t>
            </a:r>
          </a:p>
          <a:p>
            <a:pPr algn="ctr"/>
            <a:r>
              <a:rPr lang="en-US" sz="120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(In a Drilling Status)</a:t>
            </a:r>
            <a:endParaRPr lang="en-US" sz="1200" cap="none" spc="0">
              <a:ln w="0"/>
              <a:solidFill>
                <a:srgbClr val="0E2E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EC5D74E-E78E-495B-916F-09F50299FCE1}"/>
              </a:ext>
            </a:extLst>
          </p:cNvPr>
          <p:cNvSpPr/>
          <p:nvPr/>
        </p:nvSpPr>
        <p:spPr>
          <a:xfrm>
            <a:off x="3032920" y="4329058"/>
            <a:ext cx="1536263" cy="14542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E8E4079-BA30-4AB3-B09A-123B6CC502C6}"/>
              </a:ext>
            </a:extLst>
          </p:cNvPr>
          <p:cNvSpPr/>
          <p:nvPr/>
        </p:nvSpPr>
        <p:spPr>
          <a:xfrm>
            <a:off x="2469252" y="4538343"/>
            <a:ext cx="2701839" cy="10310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cap="none" spc="0" dirty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</a:t>
            </a:r>
          </a:p>
          <a:p>
            <a:pPr algn="ctr"/>
            <a:r>
              <a:rPr lang="en-US" sz="2500" b="1" dirty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2.5 to 13</a:t>
            </a:r>
          </a:p>
          <a:p>
            <a:pPr algn="ctr"/>
            <a:r>
              <a:rPr lang="en-US" sz="1200" b="1" cap="none" spc="0" dirty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TIMES MONTHLY</a:t>
            </a:r>
            <a:br>
              <a:rPr lang="en-US" sz="1200" b="1" cap="none" spc="0" dirty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200" b="1" cap="none" spc="0" dirty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BASIC PAY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D85286F-F206-49FE-A65D-1A01C8E4CBF0}"/>
              </a:ext>
            </a:extLst>
          </p:cNvPr>
          <p:cNvSpPr/>
          <p:nvPr/>
        </p:nvSpPr>
        <p:spPr>
          <a:xfrm>
            <a:off x="5785933" y="4351107"/>
            <a:ext cx="1536263" cy="14542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1EA76F-ACB3-46BA-A794-7ED58A7AB195}"/>
              </a:ext>
            </a:extLst>
          </p:cNvPr>
          <p:cNvSpPr/>
          <p:nvPr/>
        </p:nvSpPr>
        <p:spPr>
          <a:xfrm>
            <a:off x="5199425" y="4538598"/>
            <a:ext cx="2701839" cy="10310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cap="none" spc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</a:t>
            </a:r>
          </a:p>
          <a:p>
            <a:pPr algn="ctr"/>
            <a:r>
              <a:rPr lang="en-US" sz="2500" b="1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0.5 to 6</a:t>
            </a:r>
          </a:p>
          <a:p>
            <a:pPr algn="ctr"/>
            <a:r>
              <a:rPr lang="en-US" sz="1200" b="1" cap="none" spc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TIMES MONTHLY</a:t>
            </a:r>
            <a:br>
              <a:rPr lang="en-US" sz="1200" b="1" cap="none" spc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200" b="1" cap="none" spc="0">
                <a:ln w="0"/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BASIC PAY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3BBAC02-09F9-44D7-9318-29C3742C95B5}"/>
              </a:ext>
            </a:extLst>
          </p:cNvPr>
          <p:cNvCxnSpPr/>
          <p:nvPr/>
        </p:nvCxnSpPr>
        <p:spPr>
          <a:xfrm>
            <a:off x="2786597" y="3043820"/>
            <a:ext cx="5977026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47" descr="Monthly calendar with solid fill">
            <a:extLst>
              <a:ext uri="{FF2B5EF4-FFF2-40B4-BE49-F238E27FC236}">
                <a16:creationId xmlns:a16="http://schemas.microsoft.com/office/drawing/2014/main" id="{18088A45-F695-4CBC-8B8F-43727FA575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31826" y="4533972"/>
            <a:ext cx="547834" cy="547834"/>
          </a:xfrm>
          <a:prstGeom prst="rect">
            <a:avLst/>
          </a:prstGeom>
        </p:spPr>
      </p:pic>
      <p:pic>
        <p:nvPicPr>
          <p:cNvPr id="49" name="Graphic 48" descr="Money with solid fill">
            <a:extLst>
              <a:ext uri="{FF2B5EF4-FFF2-40B4-BE49-F238E27FC236}">
                <a16:creationId xmlns:a16="http://schemas.microsoft.com/office/drawing/2014/main" id="{EF6EDB44-432C-47A5-B439-EC5C9D37A3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7170" y="4930328"/>
            <a:ext cx="343093" cy="34309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8F92558-C006-4125-BC50-95EE5E6D983E}"/>
              </a:ext>
            </a:extLst>
          </p:cNvPr>
          <p:cNvSpPr/>
          <p:nvPr/>
        </p:nvSpPr>
        <p:spPr>
          <a:xfrm>
            <a:off x="2797225" y="2077224"/>
            <a:ext cx="5533975" cy="94283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77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A02D54-A9A2-4707-BE0E-BBD1E9E6737F}"/>
              </a:ext>
            </a:extLst>
          </p:cNvPr>
          <p:cNvSpPr txBox="1"/>
          <p:nvPr/>
        </p:nvSpPr>
        <p:spPr>
          <a:xfrm>
            <a:off x="2797225" y="2261907"/>
            <a:ext cx="55147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rgbClr val="0E2E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MULTIPLIERS</a:t>
            </a:r>
            <a:endParaRPr lang="en-US" sz="3400" b="1" dirty="0">
              <a:solidFill>
                <a:srgbClr val="0E2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2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68E5C9-F414-4FC1-BFEF-61FCD4D01F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25A70F-B692-454D-A012-3C4C03CB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69" y="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   Calculating Continuation Pay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7F70F1D0-1EF3-4E8A-9D62-F27F80FCB26D}"/>
              </a:ext>
            </a:extLst>
          </p:cNvPr>
          <p:cNvSpPr/>
          <p:nvPr/>
        </p:nvSpPr>
        <p:spPr>
          <a:xfrm>
            <a:off x="2977116" y="1531143"/>
            <a:ext cx="2902689" cy="786755"/>
          </a:xfrm>
          <a:prstGeom prst="snip1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Monthly Basic Pay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63DB50C2-F8C6-4E71-906A-827CB44544F7}"/>
              </a:ext>
            </a:extLst>
          </p:cNvPr>
          <p:cNvSpPr/>
          <p:nvPr/>
        </p:nvSpPr>
        <p:spPr>
          <a:xfrm>
            <a:off x="8796569" y="5543308"/>
            <a:ext cx="2902689" cy="786755"/>
          </a:xfrm>
          <a:prstGeom prst="snip1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Net Continuation Pay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: Single Corner Snipped 11">
            <a:extLst>
              <a:ext uri="{FF2B5EF4-FFF2-40B4-BE49-F238E27FC236}">
                <a16:creationId xmlns:a16="http://schemas.microsoft.com/office/drawing/2014/main" id="{86585863-32FA-4C09-88A7-79C055F07AE0}"/>
              </a:ext>
            </a:extLst>
          </p:cNvPr>
          <p:cNvSpPr/>
          <p:nvPr/>
        </p:nvSpPr>
        <p:spPr>
          <a:xfrm>
            <a:off x="7341705" y="4540266"/>
            <a:ext cx="2902689" cy="786755"/>
          </a:xfrm>
          <a:prstGeom prst="snip1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Tax Withholding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Single Corner Snipped 12">
            <a:extLst>
              <a:ext uri="{FF2B5EF4-FFF2-40B4-BE49-F238E27FC236}">
                <a16:creationId xmlns:a16="http://schemas.microsoft.com/office/drawing/2014/main" id="{69204B05-9D77-4CCE-A03A-F72A807FA944}"/>
              </a:ext>
            </a:extLst>
          </p:cNvPr>
          <p:cNvSpPr/>
          <p:nvPr/>
        </p:nvSpPr>
        <p:spPr>
          <a:xfrm>
            <a:off x="5886842" y="3537225"/>
            <a:ext cx="2902689" cy="786755"/>
          </a:xfrm>
          <a:prstGeom prst="snip1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Gross Pay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Single Corner Snipped 13">
            <a:extLst>
              <a:ext uri="{FF2B5EF4-FFF2-40B4-BE49-F238E27FC236}">
                <a16:creationId xmlns:a16="http://schemas.microsoft.com/office/drawing/2014/main" id="{5C641160-0CE7-411D-AAB1-BC4ACB6DECB1}"/>
              </a:ext>
            </a:extLst>
          </p:cNvPr>
          <p:cNvSpPr/>
          <p:nvPr/>
        </p:nvSpPr>
        <p:spPr>
          <a:xfrm>
            <a:off x="4431979" y="2534184"/>
            <a:ext cx="2902689" cy="786755"/>
          </a:xfrm>
          <a:prstGeom prst="snip1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Multiplier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E585BA3-AD38-40D5-A227-B86EA323F657}"/>
              </a:ext>
            </a:extLst>
          </p:cNvPr>
          <p:cNvSpPr/>
          <p:nvPr/>
        </p:nvSpPr>
        <p:spPr>
          <a:xfrm>
            <a:off x="4022650" y="2130101"/>
            <a:ext cx="811619" cy="78675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222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55020E-DDFF-4EC8-A421-A2F6F29FBB26}"/>
              </a:ext>
            </a:extLst>
          </p:cNvPr>
          <p:cNvSpPr/>
          <p:nvPr/>
        </p:nvSpPr>
        <p:spPr>
          <a:xfrm>
            <a:off x="5473995" y="3143847"/>
            <a:ext cx="811619" cy="78675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222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=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85B47A-0F99-4D29-903D-D4E5DD53DFC6}"/>
              </a:ext>
            </a:extLst>
          </p:cNvPr>
          <p:cNvSpPr/>
          <p:nvPr/>
        </p:nvSpPr>
        <p:spPr>
          <a:xfrm>
            <a:off x="6935895" y="4146888"/>
            <a:ext cx="811619" cy="78675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222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‒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7443DB-92C1-441F-A41C-5707F13AE22F}"/>
              </a:ext>
            </a:extLst>
          </p:cNvPr>
          <p:cNvSpPr/>
          <p:nvPr/>
        </p:nvSpPr>
        <p:spPr>
          <a:xfrm>
            <a:off x="8390759" y="5149929"/>
            <a:ext cx="811619" cy="78675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2225">
            <a:solidFill>
              <a:schemeClr val="tx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98172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314669F3-1922-4E6C-95E6-B91BAD03F4D5}"/>
              </a:ext>
            </a:extLst>
          </p:cNvPr>
          <p:cNvSpPr/>
          <p:nvPr/>
        </p:nvSpPr>
        <p:spPr>
          <a:xfrm>
            <a:off x="2785730" y="1531143"/>
            <a:ext cx="9178227" cy="1030382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68E5C9-F414-4FC1-BFEF-61FCD4D01F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25A70F-B692-454D-A012-3C4C03CB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974" y="0"/>
            <a:ext cx="8519809" cy="774399"/>
          </a:xfrm>
        </p:spPr>
        <p:txBody>
          <a:bodyPr>
            <a:normAutofit/>
          </a:bodyPr>
          <a:lstStyle/>
          <a:p>
            <a:r>
              <a:rPr lang="en-US" sz="3200" dirty="0"/>
              <a:t>   Calculating Continuation Pay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6F4F11-B493-4302-9951-4523C770542F}"/>
              </a:ext>
            </a:extLst>
          </p:cNvPr>
          <p:cNvSpPr txBox="1"/>
          <p:nvPr/>
        </p:nvSpPr>
        <p:spPr>
          <a:xfrm>
            <a:off x="5521202" y="1608103"/>
            <a:ext cx="370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Reserve Component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DCF6E8-1E38-4665-B62E-CF0C12C490C3}"/>
              </a:ext>
            </a:extLst>
          </p:cNvPr>
          <p:cNvSpPr txBox="1"/>
          <p:nvPr/>
        </p:nvSpPr>
        <p:spPr>
          <a:xfrm>
            <a:off x="2849525" y="2212804"/>
            <a:ext cx="905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Monthly Basic Pay × (.5 to 6) = Gross Pay – Tax Withholding = Net CP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2875FD4-1E81-43F9-A3C3-7E707CCC4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28491"/>
              </p:ext>
            </p:extLst>
          </p:nvPr>
        </p:nvGraphicFramePr>
        <p:xfrm>
          <a:off x="2839908" y="2679828"/>
          <a:ext cx="9050636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617">
                  <a:extLst>
                    <a:ext uri="{9D8B030D-6E8A-4147-A177-3AD203B41FA5}">
                      <a16:colId xmlns:a16="http://schemas.microsoft.com/office/drawing/2014/main" val="1822829282"/>
                    </a:ext>
                  </a:extLst>
                </a:gridCol>
                <a:gridCol w="479872">
                  <a:extLst>
                    <a:ext uri="{9D8B030D-6E8A-4147-A177-3AD203B41FA5}">
                      <a16:colId xmlns:a16="http://schemas.microsoft.com/office/drawing/2014/main" val="3363788082"/>
                    </a:ext>
                  </a:extLst>
                </a:gridCol>
                <a:gridCol w="632774">
                  <a:extLst>
                    <a:ext uri="{9D8B030D-6E8A-4147-A177-3AD203B41FA5}">
                      <a16:colId xmlns:a16="http://schemas.microsoft.com/office/drawing/2014/main" val="3195233217"/>
                    </a:ext>
                  </a:extLst>
                </a:gridCol>
                <a:gridCol w="479872">
                  <a:extLst>
                    <a:ext uri="{9D8B030D-6E8A-4147-A177-3AD203B41FA5}">
                      <a16:colId xmlns:a16="http://schemas.microsoft.com/office/drawing/2014/main" val="1235803491"/>
                    </a:ext>
                  </a:extLst>
                </a:gridCol>
                <a:gridCol w="1439617">
                  <a:extLst>
                    <a:ext uri="{9D8B030D-6E8A-4147-A177-3AD203B41FA5}">
                      <a16:colId xmlns:a16="http://schemas.microsoft.com/office/drawing/2014/main" val="3040721583"/>
                    </a:ext>
                  </a:extLst>
                </a:gridCol>
                <a:gridCol w="451980">
                  <a:extLst>
                    <a:ext uri="{9D8B030D-6E8A-4147-A177-3AD203B41FA5}">
                      <a16:colId xmlns:a16="http://schemas.microsoft.com/office/drawing/2014/main" val="253213041"/>
                    </a:ext>
                  </a:extLst>
                </a:gridCol>
                <a:gridCol w="2207414">
                  <a:extLst>
                    <a:ext uri="{9D8B030D-6E8A-4147-A177-3AD203B41FA5}">
                      <a16:colId xmlns:a16="http://schemas.microsoft.com/office/drawing/2014/main" val="3519990672"/>
                    </a:ext>
                  </a:extLst>
                </a:gridCol>
                <a:gridCol w="439170">
                  <a:extLst>
                    <a:ext uri="{9D8B030D-6E8A-4147-A177-3AD203B41FA5}">
                      <a16:colId xmlns:a16="http://schemas.microsoft.com/office/drawing/2014/main" val="2116223086"/>
                    </a:ext>
                  </a:extLst>
                </a:gridCol>
                <a:gridCol w="1480320">
                  <a:extLst>
                    <a:ext uri="{9D8B030D-6E8A-4147-A177-3AD203B41FA5}">
                      <a16:colId xmlns:a16="http://schemas.microsoft.com/office/drawing/2014/main" val="30862839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$7,340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×</a:t>
                      </a:r>
                      <a:endParaRPr lang="en-US" sz="2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=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$29,360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–</a:t>
                      </a:r>
                      <a:endParaRPr lang="en-US" sz="2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22%* = $6,459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($29,360 </a:t>
                      </a:r>
                      <a:r>
                        <a:rPr lang="en-US" sz="2200" b="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× .22)</a:t>
                      </a:r>
                      <a:endParaRPr lang="en-US" sz="2200" b="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=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$22,901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939950"/>
                  </a:ext>
                </a:extLst>
              </a:tr>
            </a:tbl>
          </a:graphicData>
        </a:graphic>
      </p:graphicFrame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347AE251-9F20-4C66-8206-20DE2F30934E}"/>
              </a:ext>
            </a:extLst>
          </p:cNvPr>
          <p:cNvSpPr/>
          <p:nvPr/>
        </p:nvSpPr>
        <p:spPr>
          <a:xfrm>
            <a:off x="2849525" y="3694057"/>
            <a:ext cx="9178227" cy="1030382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E602A0-2E14-4B64-BA06-8C73FB09227E}"/>
              </a:ext>
            </a:extLst>
          </p:cNvPr>
          <p:cNvSpPr txBox="1"/>
          <p:nvPr/>
        </p:nvSpPr>
        <p:spPr>
          <a:xfrm>
            <a:off x="4407877" y="3771017"/>
            <a:ext cx="6424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Active Component (including AGR)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2577C6-9C2E-414B-85DB-3116D7AC77EC}"/>
              </a:ext>
            </a:extLst>
          </p:cNvPr>
          <p:cNvSpPr txBox="1"/>
          <p:nvPr/>
        </p:nvSpPr>
        <p:spPr>
          <a:xfrm>
            <a:off x="2913320" y="4375718"/>
            <a:ext cx="905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Monthly Basic Pay × (2.5 to 13) = Gross Pay – Tax Withholding = Net CP</a:t>
            </a:r>
          </a:p>
        </p:txBody>
      </p:sp>
      <p:graphicFrame>
        <p:nvGraphicFramePr>
          <p:cNvPr id="20" name="Table 13">
            <a:extLst>
              <a:ext uri="{FF2B5EF4-FFF2-40B4-BE49-F238E27FC236}">
                <a16:creationId xmlns:a16="http://schemas.microsoft.com/office/drawing/2014/main" id="{FCD588F6-CDC6-4EBC-A0CA-26087496B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709225"/>
              </p:ext>
            </p:extLst>
          </p:nvPr>
        </p:nvGraphicFramePr>
        <p:xfrm>
          <a:off x="2839908" y="4787010"/>
          <a:ext cx="897563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687">
                  <a:extLst>
                    <a:ext uri="{9D8B030D-6E8A-4147-A177-3AD203B41FA5}">
                      <a16:colId xmlns:a16="http://schemas.microsoft.com/office/drawing/2014/main" val="1822829282"/>
                    </a:ext>
                  </a:extLst>
                </a:gridCol>
                <a:gridCol w="475896">
                  <a:extLst>
                    <a:ext uri="{9D8B030D-6E8A-4147-A177-3AD203B41FA5}">
                      <a16:colId xmlns:a16="http://schemas.microsoft.com/office/drawing/2014/main" val="3363788082"/>
                    </a:ext>
                  </a:extLst>
                </a:gridCol>
                <a:gridCol w="627530">
                  <a:extLst>
                    <a:ext uri="{9D8B030D-6E8A-4147-A177-3AD203B41FA5}">
                      <a16:colId xmlns:a16="http://schemas.microsoft.com/office/drawing/2014/main" val="3195233217"/>
                    </a:ext>
                  </a:extLst>
                </a:gridCol>
                <a:gridCol w="475896">
                  <a:extLst>
                    <a:ext uri="{9D8B030D-6E8A-4147-A177-3AD203B41FA5}">
                      <a16:colId xmlns:a16="http://schemas.microsoft.com/office/drawing/2014/main" val="1235803491"/>
                    </a:ext>
                  </a:extLst>
                </a:gridCol>
                <a:gridCol w="1427687">
                  <a:extLst>
                    <a:ext uri="{9D8B030D-6E8A-4147-A177-3AD203B41FA5}">
                      <a16:colId xmlns:a16="http://schemas.microsoft.com/office/drawing/2014/main" val="3040721583"/>
                    </a:ext>
                  </a:extLst>
                </a:gridCol>
                <a:gridCol w="448235">
                  <a:extLst>
                    <a:ext uri="{9D8B030D-6E8A-4147-A177-3AD203B41FA5}">
                      <a16:colId xmlns:a16="http://schemas.microsoft.com/office/drawing/2014/main" val="253213041"/>
                    </a:ext>
                  </a:extLst>
                </a:gridCol>
                <a:gridCol w="2189119">
                  <a:extLst>
                    <a:ext uri="{9D8B030D-6E8A-4147-A177-3AD203B41FA5}">
                      <a16:colId xmlns:a16="http://schemas.microsoft.com/office/drawing/2014/main" val="3519990672"/>
                    </a:ext>
                  </a:extLst>
                </a:gridCol>
                <a:gridCol w="475896">
                  <a:extLst>
                    <a:ext uri="{9D8B030D-6E8A-4147-A177-3AD203B41FA5}">
                      <a16:colId xmlns:a16="http://schemas.microsoft.com/office/drawing/2014/main" val="2116223086"/>
                    </a:ext>
                  </a:extLst>
                </a:gridCol>
                <a:gridCol w="1427687">
                  <a:extLst>
                    <a:ext uri="{9D8B030D-6E8A-4147-A177-3AD203B41FA5}">
                      <a16:colId xmlns:a16="http://schemas.microsoft.com/office/drawing/2014/main" val="3086283958"/>
                    </a:ext>
                  </a:extLst>
                </a:gridCol>
              </a:tblGrid>
              <a:tr h="74308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$7,340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×</a:t>
                      </a:r>
                      <a:endParaRPr lang="en-US" sz="220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=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$18,350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–</a:t>
                      </a:r>
                      <a:endParaRPr lang="en-US" sz="22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22%* = $4,037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($18,350 </a:t>
                      </a:r>
                      <a:r>
                        <a:rPr lang="en-US" sz="2200" b="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× .22)</a:t>
                      </a:r>
                      <a:endParaRPr lang="en-US" sz="2200" b="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=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$14,313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9399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0D2E775-B38F-4F9E-9357-56690CFD977D}"/>
              </a:ext>
            </a:extLst>
          </p:cNvPr>
          <p:cNvSpPr txBox="1"/>
          <p:nvPr/>
        </p:nvSpPr>
        <p:spPr>
          <a:xfrm>
            <a:off x="2999536" y="6149098"/>
            <a:ext cx="890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93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Applicable state and federal taxes are subject to individual tax filing status; subject to change each year. 22% used as baseline for federal tax withholding.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208723-AB9C-45B1-8161-819DF5BA44B4}"/>
              </a:ext>
            </a:extLst>
          </p:cNvPr>
          <p:cNvSpPr txBox="1"/>
          <p:nvPr/>
        </p:nvSpPr>
        <p:spPr>
          <a:xfrm>
            <a:off x="2924530" y="855880"/>
            <a:ext cx="890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93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CPT with 10 years from PEBD; Calendar Year 2023 rates</a:t>
            </a:r>
          </a:p>
        </p:txBody>
      </p:sp>
    </p:spTree>
    <p:extLst>
      <p:ext uri="{BB962C8B-B14F-4D97-AF65-F5344CB8AC3E}">
        <p14:creationId xmlns:p14="http://schemas.microsoft.com/office/powerpoint/2010/main" val="898490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2F2730-DEC1-4613-9328-DA3FEE3F56A3}"/>
              </a:ext>
            </a:extLst>
          </p:cNvPr>
          <p:cNvSpPr/>
          <p:nvPr/>
        </p:nvSpPr>
        <p:spPr>
          <a:xfrm>
            <a:off x="106680" y="2553675"/>
            <a:ext cx="1112520" cy="4240228"/>
          </a:xfrm>
          <a:prstGeom prst="rect">
            <a:avLst/>
          </a:prstGeom>
          <a:gradFill>
            <a:gsLst>
              <a:gs pos="33000">
                <a:srgbClr val="8A9D7D">
                  <a:alpha val="96000"/>
                </a:srgbClr>
              </a:gs>
              <a:gs pos="0">
                <a:srgbClr val="678757"/>
              </a:gs>
              <a:gs pos="74000">
                <a:schemeClr val="accent6">
                  <a:lumMod val="40000"/>
                  <a:lumOff val="60000"/>
                </a:schemeClr>
              </a:gs>
              <a:gs pos="8300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41758-199B-B04E-B7E9-657F8C3F4D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43194" y="361135"/>
            <a:ext cx="8520112" cy="1325562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How Is It Disbursed?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39FE87-9301-44C8-B00C-744757060800}"/>
              </a:ext>
            </a:extLst>
          </p:cNvPr>
          <p:cNvSpPr txBox="1"/>
          <p:nvPr/>
        </p:nvSpPr>
        <p:spPr>
          <a:xfrm>
            <a:off x="2334434" y="1765744"/>
            <a:ext cx="81317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 can choose to receive a one-time payment or spread your payments to potentially save on taxes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41DA46F-EEDA-4B99-BAF6-3703B1FCE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359288"/>
              </p:ext>
            </p:extLst>
          </p:nvPr>
        </p:nvGraphicFramePr>
        <p:xfrm>
          <a:off x="1219200" y="2552677"/>
          <a:ext cx="8077200" cy="424122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077200">
                  <a:extLst>
                    <a:ext uri="{9D8B030D-6E8A-4147-A177-3AD203B41FA5}">
                      <a16:colId xmlns:a16="http://schemas.microsoft.com/office/drawing/2014/main" val="354957701"/>
                    </a:ext>
                  </a:extLst>
                </a:gridCol>
              </a:tblGrid>
              <a:tr h="115555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One Installment</a:t>
                      </a:r>
                    </a:p>
                    <a:p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Paid 5-7 days after certification and submission to the servicing finance office from the unit S-1.. </a:t>
                      </a:r>
                    </a:p>
                  </a:txBody>
                  <a:tcPr marL="110905" marR="110905" marT="55453" marB="55453" anchor="ctr">
                    <a:solidFill>
                      <a:srgbClr val="2336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135286"/>
                  </a:ext>
                </a:extLst>
              </a:tr>
              <a:tr h="695533">
                <a:tc>
                  <a:txBody>
                    <a:bodyPr/>
                    <a:lstStyle/>
                    <a:p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Two Equal Installments </a:t>
                      </a:r>
                    </a:p>
                    <a:p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Paid 5-7 days after certification and submission to the servicing finance office from the unit S-1; the next installment is paid the following year.</a:t>
                      </a:r>
                    </a:p>
                  </a:txBody>
                  <a:tcPr marL="110905" marR="110905" marT="55453" marB="55453" anchor="ctr">
                    <a:solidFill>
                      <a:schemeClr val="accent6">
                        <a:lumMod val="5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332857"/>
                  </a:ext>
                </a:extLst>
              </a:tr>
              <a:tr h="695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Three Equal Installments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Paid 5-7 days after certification and submission to the servicing finance office from the unit S-1; the next installments paid in two equal annual installments.</a:t>
                      </a:r>
                    </a:p>
                  </a:txBody>
                  <a:tcPr marL="110905" marR="110905" marT="55453" marB="55453" anchor="ctr">
                    <a:solidFill>
                      <a:schemeClr val="accent6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418448"/>
                  </a:ext>
                </a:extLst>
              </a:tr>
              <a:tr h="1035058">
                <a:tc>
                  <a:txBody>
                    <a:bodyPr/>
                    <a:lstStyle/>
                    <a:p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Four Equal Installments </a:t>
                      </a:r>
                    </a:p>
                    <a:p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Paid 5-7 days after certification and submission to the servicing finance office from the unit S-1; the remainder in three equal annual installments.</a:t>
                      </a:r>
                    </a:p>
                  </a:txBody>
                  <a:tcPr marL="110905" marR="110905" marT="55453" marB="55453" anchor="ctr">
                    <a:solidFill>
                      <a:srgbClr val="93C5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012946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EA1CE8A6-5E1A-4E9F-A221-B322D0C61FD9}"/>
              </a:ext>
            </a:extLst>
          </p:cNvPr>
          <p:cNvSpPr/>
          <p:nvPr/>
        </p:nvSpPr>
        <p:spPr>
          <a:xfrm>
            <a:off x="9347434" y="2551404"/>
            <a:ext cx="2743200" cy="4242498"/>
          </a:xfrm>
          <a:prstGeom prst="rect">
            <a:avLst/>
          </a:prstGeom>
          <a:solidFill>
            <a:srgbClr val="233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7DAF15-26F9-4F19-BAC2-7C4A3C49219B}"/>
              </a:ext>
            </a:extLst>
          </p:cNvPr>
          <p:cNvSpPr txBox="1"/>
          <p:nvPr/>
        </p:nvSpPr>
        <p:spPr>
          <a:xfrm>
            <a:off x="9342120" y="3652632"/>
            <a:ext cx="28498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Remember, Continuation Pay  </a:t>
            </a:r>
            <a:br>
              <a:rPr lang="en-US" sz="17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7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subject to tax withholding!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Your payment choice may affect taxes owed.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Review the IRS Tax Withholding Estimator.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E3D9B1-065B-4495-B520-CEABD158521F}"/>
              </a:ext>
            </a:extLst>
          </p:cNvPr>
          <p:cNvSpPr txBox="1"/>
          <p:nvPr/>
        </p:nvSpPr>
        <p:spPr>
          <a:xfrm>
            <a:off x="9494328" y="2764938"/>
            <a:ext cx="27204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CHOOSING AN INSTALLMENT PLAN</a:t>
            </a:r>
          </a:p>
        </p:txBody>
      </p:sp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A5400138-2A3B-446A-AD06-D3EF5403B6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1257" y="2776839"/>
            <a:ext cx="667202" cy="667202"/>
          </a:xfrm>
          <a:prstGeom prst="rect">
            <a:avLst/>
          </a:prstGeom>
        </p:spPr>
      </p:pic>
      <p:pic>
        <p:nvPicPr>
          <p:cNvPr id="13" name="Graphic 12" descr="Chevron arrows with solid fill">
            <a:extLst>
              <a:ext uri="{FF2B5EF4-FFF2-40B4-BE49-F238E27FC236}">
                <a16:creationId xmlns:a16="http://schemas.microsoft.com/office/drawing/2014/main" id="{43BBFD7F-DD7C-4A46-9540-A0348EED46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316" y="3826413"/>
            <a:ext cx="667202" cy="667202"/>
          </a:xfrm>
          <a:prstGeom prst="rect">
            <a:avLst/>
          </a:prstGeom>
        </p:spPr>
      </p:pic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0D6ACB52-8937-4127-A715-9E994A7D30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658" y="4875987"/>
            <a:ext cx="667203" cy="667203"/>
          </a:xfrm>
          <a:prstGeom prst="rect">
            <a:avLst/>
          </a:prstGeom>
        </p:spPr>
      </p:pic>
      <p:pic>
        <p:nvPicPr>
          <p:cNvPr id="15" name="Graphic 14" descr="Chevron arrows with solid fill">
            <a:extLst>
              <a:ext uri="{FF2B5EF4-FFF2-40B4-BE49-F238E27FC236}">
                <a16:creationId xmlns:a16="http://schemas.microsoft.com/office/drawing/2014/main" id="{55252389-3BD0-4AFD-93CB-000B92EE50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6316" y="5925561"/>
            <a:ext cx="667203" cy="6672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408397" y="6495592"/>
            <a:ext cx="2743200" cy="365125"/>
          </a:xfrm>
        </p:spPr>
        <p:txBody>
          <a:bodyPr/>
          <a:lstStyle/>
          <a:p>
            <a:fld id="{4CA65FBD-AD12-4242-891A-2FE2F0C47305}" type="slidenum">
              <a:rPr lang="es-MX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fld>
            <a:endParaRPr lang="es-MX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595413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504D41AD18894DAA676C6F96A07722" ma:contentTypeVersion="8" ma:contentTypeDescription="Create a new document." ma:contentTypeScope="" ma:versionID="6e56c853356c0c59207cb39025a9ccca">
  <xsd:schema xmlns:xsd="http://www.w3.org/2001/XMLSchema" xmlns:xs="http://www.w3.org/2001/XMLSchema" xmlns:p="http://schemas.microsoft.com/office/2006/metadata/properties" xmlns:ns2="f47b2dae-65c7-4e7f-aef3-ba1b67c0c41b" targetNamespace="http://schemas.microsoft.com/office/2006/metadata/properties" ma:root="true" ma:fieldsID="f40e6b3e541949fff91ed9311bb85da7" ns2:_="">
    <xsd:import namespace="f47b2dae-65c7-4e7f-aef3-ba1b67c0c4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7b2dae-65c7-4e7f-aef3-ba1b67c0c4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470506-5B1B-4EDC-8BDE-705325A26EEB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f47b2dae-65c7-4e7f-aef3-ba1b67c0c41b"/>
    <ds:schemaRef ds:uri="http://www.w3.org/XML/1998/namespa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D75642A-B080-43CD-A5B1-5528AB9441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7b2dae-65c7-4e7f-aef3-ba1b67c0c4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60</TotalTime>
  <Words>1070</Words>
  <Application>Microsoft Office PowerPoint</Application>
  <PresentationFormat>Widescreen</PresentationFormat>
  <Paragraphs>215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 Narrow</vt:lpstr>
      <vt:lpstr>Calibri</vt:lpstr>
      <vt:lpstr>Courier New</vt:lpstr>
      <vt:lpstr>Helvetica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Continuation Pay Basics</vt:lpstr>
      <vt:lpstr>   What is Continuation Pay? </vt:lpstr>
      <vt:lpstr>Who Is Eligible and  When Can It Be Received? </vt:lpstr>
      <vt:lpstr>How Is It Calculated? </vt:lpstr>
      <vt:lpstr>   Calculating Continuation Pay</vt:lpstr>
      <vt:lpstr>   Calculating Continuation Pay</vt:lpstr>
      <vt:lpstr>How Is It Disbursed? </vt:lpstr>
      <vt:lpstr>Requesting Continuation Pay </vt:lpstr>
      <vt:lpstr>Financial Implications</vt:lpstr>
      <vt:lpstr>  What Are the Tax Considerations? </vt:lpstr>
      <vt:lpstr>  Tax Resources</vt:lpstr>
      <vt:lpstr>  What Are the Conditions and Limitations of      Investing Continuation Pay into the TSP?</vt:lpstr>
      <vt:lpstr>  What Are the Conditions    and Limitations of Investing    Continuation Pay into the TSP?</vt:lpstr>
      <vt:lpstr>PowerPoint Presentation</vt:lpstr>
      <vt:lpstr>  What if You Don’t Meet    Your Service Obligations?</vt:lpstr>
      <vt:lpstr>Summary and Resources</vt:lpstr>
      <vt:lpstr>Summary</vt:lpstr>
      <vt:lpstr>Resources and 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Christadore, Laura A CTR (USA)</cp:lastModifiedBy>
  <cp:revision>7</cp:revision>
  <dcterms:created xsi:type="dcterms:W3CDTF">2019-07-10T15:06:07Z</dcterms:created>
  <dcterms:modified xsi:type="dcterms:W3CDTF">2023-11-07T15:47:33Z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0x010100B9504D41AD18894DAA676C6F96A07722</vt:lpwstr>
  </property>
  <property fmtid="{D5CDD505-2E9C-101B-9397-08002B2CF9AE}" pid="6" name="TitusGUID">
    <vt:lpwstr>134c9c63-a77c-40c6-9f06-927e231de29b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  <property fmtid="{D5CDD505-2E9C-101B-9397-08002B2CF9AE}" pid="9" name="MSIP_Label_21b8b91c-28ee-4d1f-b2ad-f390f537babc_Enabled">
    <vt:lpwstr>true</vt:lpwstr>
  </property>
  <property fmtid="{D5CDD505-2E9C-101B-9397-08002B2CF9AE}" pid="10" name="MSIP_Label_21b8b91c-28ee-4d1f-b2ad-f390f537babc_SetDate">
    <vt:lpwstr>2023-03-24T16:58:00Z</vt:lpwstr>
  </property>
  <property fmtid="{D5CDD505-2E9C-101B-9397-08002B2CF9AE}" pid="11" name="MSIP_Label_21b8b91c-28ee-4d1f-b2ad-f390f537babc_Method">
    <vt:lpwstr>Privileged</vt:lpwstr>
  </property>
  <property fmtid="{D5CDD505-2E9C-101B-9397-08002B2CF9AE}" pid="12" name="MSIP_Label_21b8b91c-28ee-4d1f-b2ad-f390f537babc_Name">
    <vt:lpwstr>Public USAA EF</vt:lpwstr>
  </property>
  <property fmtid="{D5CDD505-2E9C-101B-9397-08002B2CF9AE}" pid="13" name="MSIP_Label_21b8b91c-28ee-4d1f-b2ad-f390f537babc_SiteId">
    <vt:lpwstr>ecba9361-f186-473c-a3a8-60af39258895</vt:lpwstr>
  </property>
  <property fmtid="{D5CDD505-2E9C-101B-9397-08002B2CF9AE}" pid="14" name="MSIP_Label_21b8b91c-28ee-4d1f-b2ad-f390f537babc_ActionId">
    <vt:lpwstr>b3d4fcfb-f65b-4d8d-ac95-8634524a2ebd</vt:lpwstr>
  </property>
  <property fmtid="{D5CDD505-2E9C-101B-9397-08002B2CF9AE}" pid="15" name="MSIP_Label_21b8b91c-28ee-4d1f-b2ad-f390f537babc_ContentBits">
    <vt:lpwstr>0</vt:lpwstr>
  </property>
</Properties>
</file>